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86"/>
  </p:notesMasterIdLst>
  <p:handoutMasterIdLst>
    <p:handoutMasterId r:id="rId87"/>
  </p:handoutMasterIdLst>
  <p:sldIdLst>
    <p:sldId id="2145" r:id="rId5"/>
    <p:sldId id="257" r:id="rId6"/>
    <p:sldId id="340" r:id="rId7"/>
    <p:sldId id="2134" r:id="rId8"/>
    <p:sldId id="259" r:id="rId9"/>
    <p:sldId id="260" r:id="rId10"/>
    <p:sldId id="261" r:id="rId11"/>
    <p:sldId id="341" r:id="rId12"/>
    <p:sldId id="263" r:id="rId13"/>
    <p:sldId id="264" r:id="rId14"/>
    <p:sldId id="265" r:id="rId15"/>
    <p:sldId id="342" r:id="rId16"/>
    <p:sldId id="267" r:id="rId17"/>
    <p:sldId id="343" r:id="rId18"/>
    <p:sldId id="269" r:id="rId19"/>
    <p:sldId id="344" r:id="rId20"/>
    <p:sldId id="345" r:id="rId21"/>
    <p:sldId id="346" r:id="rId22"/>
    <p:sldId id="273" r:id="rId23"/>
    <p:sldId id="274" r:id="rId24"/>
    <p:sldId id="275"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291" r:id="rId39"/>
    <p:sldId id="360" r:id="rId40"/>
    <p:sldId id="293" r:id="rId41"/>
    <p:sldId id="361" r:id="rId42"/>
    <p:sldId id="362" r:id="rId43"/>
    <p:sldId id="363" r:id="rId44"/>
    <p:sldId id="364"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35" r:id="rId68"/>
    <p:sldId id="320" r:id="rId69"/>
    <p:sldId id="321" r:id="rId70"/>
    <p:sldId id="336" r:id="rId71"/>
    <p:sldId id="337" r:id="rId72"/>
    <p:sldId id="2135" r:id="rId73"/>
    <p:sldId id="323" r:id="rId74"/>
    <p:sldId id="436" r:id="rId75"/>
    <p:sldId id="2136" r:id="rId76"/>
    <p:sldId id="2137" r:id="rId77"/>
    <p:sldId id="2138" r:id="rId78"/>
    <p:sldId id="2139" r:id="rId79"/>
    <p:sldId id="2140" r:id="rId80"/>
    <p:sldId id="2141" r:id="rId81"/>
    <p:sldId id="2142" r:id="rId82"/>
    <p:sldId id="2143" r:id="rId83"/>
    <p:sldId id="2144" r:id="rId84"/>
    <p:sldId id="338" r:id="rId85"/>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RsaG5u1tf03TCS0o+Eb0Q==" hashData="16avcDsJJwgkJc4EAc+GrF2Ln3WfJgM9BSkkUJgv3yHDPMg4TnfPnBw4KMEZ3MixwnfsOQAibM5Q/xTh/dLInw=="/>
  <p:extLst>
    <p:ext uri="{EFAFB233-063F-42B5-8137-9DF3F51BA10A}">
      <p15:sldGuideLst xmlns:p15="http://schemas.microsoft.com/office/powerpoint/2012/main">
        <p15:guide id="7" pos="5120">
          <p15:clr>
            <a:srgbClr val="A4A3A4"/>
          </p15:clr>
        </p15:guide>
        <p15:guide id="8" orient="horz" pos="984" userDrawn="1">
          <p15:clr>
            <a:srgbClr val="A4A3A4"/>
          </p15:clr>
        </p15:guide>
        <p15:guide id="9" orient="horz" pos="408" userDrawn="1">
          <p15:clr>
            <a:srgbClr val="A4A3A4"/>
          </p15:clr>
        </p15:guide>
        <p15:guide id="10" orient="horz" pos="5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51" d="100"/>
          <a:sy n="51" d="100"/>
        </p:scale>
        <p:origin x="834" y="84"/>
      </p:cViewPr>
      <p:guideLst>
        <p:guide pos="5120"/>
        <p:guide orient="horz" pos="984"/>
        <p:guide orient="horz" pos="408"/>
        <p:guide orient="horz" pos="528"/>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8F1AF-EE56-BDFC-75D4-0C27F26F9D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2FAE30-B601-F213-1DF8-1B610B8382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EE128F-D8DF-4BBC-9A21-B7FC43F9E897}" type="datetimeFigureOut">
              <a:rPr lang="en-US" smtClean="0"/>
              <a:t>12/7/2023</a:t>
            </a:fld>
            <a:endParaRPr lang="en-US"/>
          </a:p>
        </p:txBody>
      </p:sp>
      <p:sp>
        <p:nvSpPr>
          <p:cNvPr id="4" name="Footer Placeholder 3">
            <a:extLst>
              <a:ext uri="{FF2B5EF4-FFF2-40B4-BE49-F238E27FC236}">
                <a16:creationId xmlns:a16="http://schemas.microsoft.com/office/drawing/2014/main" id="{F3EEE196-AC4B-C54D-10D9-BA9676977E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89D36EC-819B-81A7-3ADD-B2BC98B613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1A1ED3-FB24-4E26-8FB1-D25F20AFDFB9}" type="slidenum">
              <a:rPr lang="en-US" smtClean="0"/>
              <a:t>‹#›</a:t>
            </a:fld>
            <a:endParaRPr lang="en-US"/>
          </a:p>
        </p:txBody>
      </p:sp>
    </p:spTree>
    <p:extLst>
      <p:ext uri="{BB962C8B-B14F-4D97-AF65-F5344CB8AC3E}">
        <p14:creationId xmlns:p14="http://schemas.microsoft.com/office/powerpoint/2010/main" val="103522218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269" name="Google Shape;2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Version control is a system that record changes to a set of files over time so that specific versions can be recalled later.</a:t>
            </a:r>
            <a:endParaRPr/>
          </a:p>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If you are a graphic or web designer and want to keep every version of an image or layout, it is wise to use a Version Control System (VCS). </a:t>
            </a:r>
            <a:endParaRPr/>
          </a:p>
        </p:txBody>
      </p:sp>
      <p:sp>
        <p:nvSpPr>
          <p:cNvPr id="347" name="Google Shape;3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100">
                <a:latin typeface="Arial"/>
                <a:ea typeface="Arial"/>
                <a:cs typeface="Arial"/>
                <a:sym typeface="Arial"/>
              </a:rPr>
              <a:t>what actually Git is. Git is a version control system for tracking changes and managing computer files. It is generally used for source code management in software development. It also allows multiple developers to work together, and supports non-linear development because of the parallel branches.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As a developer, you create repositories in your local system and you can sync up using remote service such as </a:t>
            </a:r>
            <a:r>
              <a:rPr lang="en-US" sz="1100" err="1">
                <a:latin typeface="Arial"/>
                <a:ea typeface="Arial"/>
                <a:cs typeface="Arial"/>
                <a:sym typeface="Arial"/>
              </a:rPr>
              <a:t>github</a:t>
            </a:r>
            <a:r>
              <a:rPr lang="en-US" sz="1100">
                <a:latin typeface="Arial"/>
                <a:ea typeface="Arial"/>
                <a:cs typeface="Arial"/>
                <a:sym typeface="Arial"/>
              </a:rPr>
              <a:t>, </a:t>
            </a:r>
            <a:r>
              <a:rPr lang="en-US" sz="1100" err="1">
                <a:latin typeface="Arial"/>
                <a:ea typeface="Arial"/>
                <a:cs typeface="Arial"/>
                <a:sym typeface="Arial"/>
              </a:rPr>
              <a:t>gitlab</a:t>
            </a:r>
            <a:r>
              <a:rPr lang="en-US" sz="1100">
                <a:latin typeface="Arial"/>
                <a:ea typeface="Arial"/>
                <a:cs typeface="Arial"/>
                <a:sym typeface="Arial"/>
              </a:rPr>
              <a:t>, or </a:t>
            </a:r>
            <a:r>
              <a:rPr lang="en-US" sz="1100" err="1">
                <a:latin typeface="Arial"/>
                <a:ea typeface="Arial"/>
                <a:cs typeface="Arial"/>
                <a:sym typeface="Arial"/>
              </a:rPr>
              <a:t>BitBucket</a:t>
            </a: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b="1">
              <a:solidFill>
                <a:srgbClr val="434343"/>
              </a:solidFill>
              <a:latin typeface="Open Sans"/>
              <a:ea typeface="Open Sans"/>
              <a:cs typeface="Open Sans"/>
              <a:sym typeface="Open Sans"/>
            </a:endParaRPr>
          </a:p>
        </p:txBody>
      </p:sp>
      <p:sp>
        <p:nvSpPr>
          <p:cNvPr id="397" name="Google Shape;39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Github provides web-based git repository hosting service which provides web interface to upload files. </a:t>
            </a:r>
            <a:endParaRPr/>
          </a:p>
          <a:p>
            <a:pPr marL="342900" lvl="0" indent="-342900" algn="l" rtl="0">
              <a:lnSpc>
                <a:spcPct val="100000"/>
              </a:lnSpc>
              <a:spcBef>
                <a:spcPts val="0"/>
              </a:spcBef>
              <a:spcAft>
                <a:spcPts val="0"/>
              </a:spcAft>
              <a:buSzPts val="1400"/>
              <a:buFont typeface="Arial"/>
              <a:buChar char="•"/>
            </a:pPr>
            <a:r>
              <a:rPr lang="en-US" sz="1200">
                <a:latin typeface="Open Sans"/>
                <a:ea typeface="Open Sans"/>
                <a:cs typeface="Open Sans"/>
                <a:sym typeface="Open Sans"/>
              </a:rPr>
              <a:t>Supports Transparency</a:t>
            </a:r>
            <a:endParaRPr/>
          </a:p>
          <a:p>
            <a:pPr marL="342900" marR="0" lvl="0" indent="-342900" algn="l" rtl="0">
              <a:lnSpc>
                <a:spcPct val="100000"/>
              </a:lnSpc>
              <a:spcBef>
                <a:spcPts val="0"/>
              </a:spcBef>
              <a:spcAft>
                <a:spcPts val="0"/>
              </a:spcAft>
              <a:buClr>
                <a:srgbClr val="000000"/>
              </a:buClr>
              <a:buSzPts val="1400"/>
              <a:buFont typeface="Arial"/>
              <a:buChar char="•"/>
            </a:pPr>
            <a:r>
              <a:rPr lang="en-US" sz="1200">
                <a:latin typeface="Open Sans"/>
                <a:ea typeface="Open Sans"/>
                <a:cs typeface="Open Sans"/>
                <a:sym typeface="Open Sans"/>
              </a:rPr>
              <a:t>Can collaborate</a:t>
            </a:r>
            <a:endParaRPr/>
          </a:p>
          <a:p>
            <a:pPr marL="342900" marR="0" lvl="0" indent="-342900" algn="l" rtl="0">
              <a:lnSpc>
                <a:spcPct val="100000"/>
              </a:lnSpc>
              <a:spcBef>
                <a:spcPts val="0"/>
              </a:spcBef>
              <a:spcAft>
                <a:spcPts val="0"/>
              </a:spcAft>
              <a:buClr>
                <a:srgbClr val="000000"/>
              </a:buClr>
              <a:buSzPts val="1400"/>
              <a:buFont typeface="Arial"/>
              <a:buChar char="•"/>
            </a:pPr>
            <a:r>
              <a:rPr lang="en-US" sz="1200">
                <a:latin typeface="Open Sans"/>
                <a:ea typeface="Open Sans"/>
                <a:cs typeface="Open Sans"/>
                <a:sym typeface="Open Sans"/>
              </a:rPr>
              <a:t>Publishes project</a:t>
            </a:r>
            <a:endParaRPr/>
          </a:p>
          <a:p>
            <a:pPr marL="0" lvl="0" indent="0" algn="l" rtl="0">
              <a:lnSpc>
                <a:spcPct val="100000"/>
              </a:lnSpc>
              <a:spcBef>
                <a:spcPts val="0"/>
              </a:spcBef>
              <a:spcAft>
                <a:spcPts val="0"/>
              </a:spcAft>
              <a:buSzPts val="1400"/>
              <a:buFont typeface="Arial"/>
              <a:buNone/>
            </a:pPr>
            <a:endParaRPr sz="12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08" name="Google Shape;4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ea8db464a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solidFill>
                  <a:srgbClr val="222222"/>
                </a:solidFill>
                <a:highlight>
                  <a:schemeClr val="lt1"/>
                </a:highlight>
                <a:latin typeface="Arial"/>
                <a:ea typeface="Arial"/>
                <a:cs typeface="Arial"/>
                <a:sym typeface="Arial"/>
              </a:rPr>
              <a:t>Bitbucket is our Git repository management solution designed for professional teams. It gives you a central place to manage git repositories, collaborate on your source code and guide you through the development flow.</a:t>
            </a:r>
            <a:endParaRPr>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Arial"/>
              <a:buNone/>
            </a:pPr>
            <a:r>
              <a:rPr lang="en-US">
                <a:latin typeface="Open Sans"/>
                <a:ea typeface="Open Sans"/>
                <a:cs typeface="Open Sans"/>
                <a:sym typeface="Open Sans"/>
              </a:rPr>
              <a:t>Features of bitbucket are:</a:t>
            </a:r>
            <a:endParaRPr>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a:latin typeface="Open Sans"/>
                <a:ea typeface="Open Sans"/>
                <a:cs typeface="Open Sans"/>
                <a:sym typeface="Open Sans"/>
              </a:rPr>
              <a:t>Access control to restrict access to your source code.</a:t>
            </a:r>
            <a:endParaRPr>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a:latin typeface="Open Sans"/>
                <a:ea typeface="Open Sans"/>
                <a:cs typeface="Open Sans"/>
                <a:sym typeface="Open Sans"/>
              </a:rPr>
              <a:t>Workflow control to enforce a project or team workflow.</a:t>
            </a:r>
            <a:endParaRPr>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a:latin typeface="Open Sans"/>
                <a:ea typeface="Open Sans"/>
                <a:cs typeface="Open Sans"/>
                <a:sym typeface="Open Sans"/>
              </a:rPr>
              <a:t>Pull requests with in-line commenting for collaboration on code review.</a:t>
            </a:r>
            <a:endParaRPr>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a:latin typeface="Open Sans"/>
                <a:ea typeface="Open Sans"/>
                <a:cs typeface="Open Sans"/>
                <a:sym typeface="Open Sans"/>
              </a:rPr>
              <a:t>Jira integration for full development traceability.</a:t>
            </a:r>
            <a:endParaRPr>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a:latin typeface="Open Sans"/>
                <a:ea typeface="Open Sans"/>
                <a:cs typeface="Open Sans"/>
                <a:sym typeface="Open Sans"/>
              </a:rPr>
              <a:t>Full Rest API to build features custom to your workflow if they are not already available from our Marketplace</a:t>
            </a:r>
            <a:endParaRPr>
              <a:latin typeface="Open Sans"/>
              <a:ea typeface="Open Sans"/>
              <a:cs typeface="Open Sans"/>
              <a:sym typeface="Open Sans"/>
            </a:endParaRPr>
          </a:p>
          <a:p>
            <a:pPr marL="0" indent="0"/>
            <a:endParaRPr lang="en-US"/>
          </a:p>
        </p:txBody>
      </p:sp>
      <p:sp>
        <p:nvSpPr>
          <p:cNvPr id="416" name="Google Shape;416;g6ea8db464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2c9baa681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sz="1150">
                <a:highlight>
                  <a:schemeClr val="lt1"/>
                </a:highlight>
                <a:latin typeface="Arial"/>
                <a:ea typeface="Arial"/>
                <a:cs typeface="Arial"/>
                <a:sym typeface="Arial"/>
              </a:rPr>
              <a:t>GitLab is great way to manage git repositories on centralized server. GitLab gives you complete control over your repositories or projects and allows you to decide whether they are public or private for free.</a:t>
            </a:r>
            <a:endParaRPr sz="1150" b="1">
              <a:highlight>
                <a:schemeClr val="lt1"/>
              </a:highlight>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sz="1150" b="1">
                <a:highlight>
                  <a:schemeClr val="lt1"/>
                </a:highlight>
                <a:latin typeface="Arial"/>
                <a:ea typeface="Arial"/>
                <a:cs typeface="Arial"/>
                <a:sym typeface="Arial"/>
              </a:rPr>
              <a:t>GitLab</a:t>
            </a:r>
            <a:r>
              <a:rPr lang="en-US" sz="1150">
                <a:highlight>
                  <a:schemeClr val="lt1"/>
                </a:highlight>
                <a:latin typeface="Arial"/>
                <a:ea typeface="Arial"/>
                <a:cs typeface="Arial"/>
                <a:sym typeface="Arial"/>
              </a:rPr>
              <a:t> is a github like service that organizations can use to provide internal management of git repositories. </a:t>
            </a:r>
            <a:endParaRPr sz="1150">
              <a:highlight>
                <a:schemeClr val="lt1"/>
              </a:highlight>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sz="1150">
                <a:highlight>
                  <a:schemeClr val="lt1"/>
                </a:highlight>
                <a:latin typeface="Arial"/>
                <a:ea typeface="Arial"/>
                <a:cs typeface="Arial"/>
                <a:sym typeface="Arial"/>
              </a:rPr>
              <a:t>It is a self hosted Git-repository management system that keeps the user code private and can easily deploy the changes of the code.</a:t>
            </a:r>
            <a:endParaRPr sz="1150">
              <a:highlight>
                <a:schemeClr val="lt1"/>
              </a:highlight>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sz="1150">
                <a:highlight>
                  <a:schemeClr val="lt1"/>
                </a:highlight>
                <a:latin typeface="Arial"/>
                <a:ea typeface="Arial"/>
                <a:cs typeface="Arial"/>
                <a:sym typeface="Arial"/>
              </a:rPr>
              <a:t>GitLab is a user friendly web interface layer on top of Git, which increases the speed of working with Git.</a:t>
            </a:r>
            <a:endParaRPr sz="1150">
              <a:highlight>
                <a:schemeClr val="lt1"/>
              </a:highlight>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endParaRPr sz="1150">
              <a:highlight>
                <a:schemeClr val="lt1"/>
              </a:highlight>
              <a:latin typeface="Arial"/>
              <a:ea typeface="Arial"/>
              <a:cs typeface="Arial"/>
              <a:sym typeface="Arial"/>
            </a:endParaRPr>
          </a:p>
          <a:p>
            <a:pPr marL="0" lvl="0" indent="0" algn="l" rtl="0">
              <a:lnSpc>
                <a:spcPct val="100000"/>
              </a:lnSpc>
              <a:spcBef>
                <a:spcPts val="0"/>
              </a:spcBef>
              <a:spcAft>
                <a:spcPts val="0"/>
              </a:spcAft>
              <a:buSzPts val="1400"/>
              <a:buNone/>
            </a:pPr>
            <a:endParaRPr>
              <a:solidFill>
                <a:srgbClr val="202124"/>
              </a:solidFill>
              <a:latin typeface="arial"/>
              <a:ea typeface="arial"/>
              <a:cs typeface="arial"/>
              <a:sym typeface="arial"/>
            </a:endParaRPr>
          </a:p>
        </p:txBody>
      </p:sp>
      <p:sp>
        <p:nvSpPr>
          <p:cNvPr id="427" name="Google Shape;427;g92c9baa681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2c9baa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92c9baa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92c9baa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48184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Git is a </a:t>
            </a:r>
            <a:r>
              <a:rPr lang="en-US" sz="1200">
                <a:solidFill>
                  <a:srgbClr val="3F3F3F"/>
                </a:solidFill>
                <a:latin typeface="Open Sans"/>
                <a:ea typeface="Open Sans"/>
                <a:cs typeface="Open Sans"/>
                <a:sym typeface="Open Sans"/>
              </a:rPr>
              <a:t>software</a:t>
            </a:r>
            <a:r>
              <a:rPr lang="en-US" sz="1200" b="0" i="0" u="none" strike="noStrike" cap="none">
                <a:solidFill>
                  <a:srgbClr val="3F3F3F"/>
                </a:solidFill>
                <a:latin typeface="Open Sans"/>
                <a:ea typeface="Open Sans"/>
                <a:cs typeface="Open Sans"/>
                <a:sym typeface="Open Sans"/>
              </a:rPr>
              <a:t> for tracking changes in computer files. It is generally used for source code management in software development.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Tracks changes in the source code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Uses distributed version control tool for source code management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Allows multiple developers to work together</a:t>
            </a:r>
            <a:endParaRPr/>
          </a:p>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Supports non-linear development because of </a:t>
            </a:r>
            <a:endParaRPr/>
          </a:p>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its several parallel branches</a:t>
            </a:r>
            <a:endParaRPr/>
          </a:p>
          <a:p>
            <a:pPr marL="457200" lvl="0" indent="-228600" algn="l" rtl="0">
              <a:lnSpc>
                <a:spcPct val="100000"/>
              </a:lnSpc>
              <a:spcBef>
                <a:spcPts val="0"/>
              </a:spcBef>
              <a:spcAft>
                <a:spcPts val="0"/>
              </a:spcAft>
              <a:buSzPts val="1400"/>
              <a:buNone/>
            </a:pPr>
            <a:endParaRPr b="0" i="0">
              <a:solidFill>
                <a:srgbClr val="333333"/>
              </a:solidFill>
              <a:latin typeface="Poppins"/>
              <a:ea typeface="Poppins"/>
              <a:cs typeface="Poppins"/>
              <a:sym typeface="Poppins"/>
            </a:endParaRPr>
          </a:p>
        </p:txBody>
      </p:sp>
      <p:sp>
        <p:nvSpPr>
          <p:cNvPr id="444" name="Google Shape;4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solidFill>
                  <a:srgbClr val="333333"/>
                </a:solidFill>
                <a:latin typeface="Poppins"/>
                <a:ea typeface="Poppins"/>
                <a:cs typeface="Poppins"/>
                <a:sym typeface="Poppins"/>
              </a:rPr>
              <a:t>Explain the features of Git</a:t>
            </a:r>
            <a:endParaRPr b="0" i="0">
              <a:solidFill>
                <a:srgbClr val="333333"/>
              </a:solidFill>
              <a:latin typeface="Poppins"/>
              <a:ea typeface="Poppins"/>
              <a:cs typeface="Poppins"/>
              <a:sym typeface="Poppins"/>
            </a:endParaRPr>
          </a:p>
        </p:txBody>
      </p:sp>
      <p:sp>
        <p:nvSpPr>
          <p:cNvPr id="466" name="Google Shape;4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solidFill>
                  <a:srgbClr val="333333"/>
                </a:solidFill>
                <a:latin typeface="Poppins"/>
                <a:ea typeface="Poppins"/>
                <a:cs typeface="Poppins"/>
                <a:sym typeface="Poppins"/>
              </a:rPr>
              <a:t>Explain the features of Git</a:t>
            </a:r>
            <a:endParaRPr>
              <a:solidFill>
                <a:srgbClr val="333333"/>
              </a:solidFill>
              <a:latin typeface="Poppins"/>
              <a:ea typeface="Poppins"/>
              <a:cs typeface="Poppins"/>
              <a:sym typeface="Poppins"/>
            </a:endParaRPr>
          </a:p>
          <a:p>
            <a:pPr marL="457200" lvl="0" indent="-228600" algn="l" rtl="0">
              <a:lnSpc>
                <a:spcPct val="100000"/>
              </a:lnSpc>
              <a:spcBef>
                <a:spcPts val="0"/>
              </a:spcBef>
              <a:spcAft>
                <a:spcPts val="0"/>
              </a:spcAft>
              <a:buSzPts val="1400"/>
              <a:buNone/>
            </a:pPr>
            <a:endParaRPr>
              <a:solidFill>
                <a:srgbClr val="333333"/>
              </a:solidFill>
              <a:latin typeface="Poppins"/>
              <a:ea typeface="Poppins"/>
              <a:cs typeface="Poppins"/>
              <a:sym typeface="Poppins"/>
            </a:endParaRPr>
          </a:p>
        </p:txBody>
      </p:sp>
      <p:sp>
        <p:nvSpPr>
          <p:cNvPr id="497" name="Google Shape;4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some of the goals of the new system were as follows: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Flexible Environment</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Keep the files in secure server</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Create and manage remote repositories</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Facilitate branching and merging</a:t>
            </a:r>
            <a:endParaRPr/>
          </a:p>
          <a:p>
            <a:pPr marL="457200" lvl="0" indent="-228600" algn="l" rtl="0">
              <a:lnSpc>
                <a:spcPct val="100000"/>
              </a:lnSpc>
              <a:spcBef>
                <a:spcPts val="0"/>
              </a:spcBef>
              <a:spcAft>
                <a:spcPts val="0"/>
              </a:spcAft>
              <a:buSzPts val="1400"/>
              <a:buNone/>
            </a:pPr>
            <a:endParaRPr b="0" i="0">
              <a:solidFill>
                <a:srgbClr val="333333"/>
              </a:solidFill>
              <a:latin typeface="Poppins"/>
              <a:ea typeface="Poppins"/>
              <a:cs typeface="Poppins"/>
              <a:sym typeface="Poppins"/>
            </a:endParaRPr>
          </a:p>
        </p:txBody>
      </p:sp>
      <p:sp>
        <p:nvSpPr>
          <p:cNvPr id="528" name="Google Shape;52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General workflow is as follows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You clone the Git repository as a working copy.</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You modify the working copy by adding/editing files.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If necessary, you also update the working copy by taking other developer's changes.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You review the changes before commit.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You commit changes. If everything is fine, then you push the changes to the repository.</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After committing, if you realize something is wrong, then you correct the last commit and push the changes to the repository</a:t>
            </a:r>
            <a:endParaRPr/>
          </a:p>
          <a:p>
            <a:pPr marL="0" lvl="0" indent="0" algn="l" rtl="0">
              <a:lnSpc>
                <a:spcPct val="100000"/>
              </a:lnSpc>
              <a:spcBef>
                <a:spcPts val="0"/>
              </a:spcBef>
              <a:spcAft>
                <a:spcPts val="0"/>
              </a:spcAft>
              <a:buSzPts val="1400"/>
              <a:buNone/>
            </a:pPr>
            <a:endParaRPr/>
          </a:p>
        </p:txBody>
      </p:sp>
      <p:sp>
        <p:nvSpPr>
          <p:cNvPr id="548" name="Google Shape;54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100">
                <a:latin typeface="Arial"/>
                <a:ea typeface="Arial"/>
                <a:cs typeface="Arial"/>
                <a:sym typeface="Arial"/>
              </a:rPr>
              <a:t>There are good reasons why git is the most popular version-control system. Let’s see where git is used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Hardware and Software industry</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Information technology and services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Hospital and healthcare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Marketing and advertising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Financial services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Retail industry</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581" name="Google Shape;58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06" name="Google Shape;60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17" name="Google Shape;6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28" name="Google Shape;6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39" name="Google Shape;63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50" name="Google Shape;65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61" name="Google Shape;6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above mentioned details</a:t>
            </a:r>
            <a:endParaRPr/>
          </a:p>
        </p:txBody>
      </p:sp>
      <p:sp>
        <p:nvSpPr>
          <p:cNvPr id="693" name="Google Shape;69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272C37"/>
                </a:solidFill>
                <a:latin typeface="Roboto"/>
                <a:ea typeface="Roboto"/>
                <a:cs typeface="Roboto"/>
                <a:sym typeface="Roboto"/>
              </a:rPr>
              <a:t>GitHub’s Features</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1. Easy project management</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GitHub is a place where project managers and developers coordinate, track, and update their work so that projects are transparent and stay on schedule.</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2. Increased safety with packages</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Packages can be published privately, within the team, or publicly to the open-source community. The packages can be used or reused by downloading them from GitHub.</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3. Effective team management</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GitHub helps all the team members stay on the same page and organized. Moderation tools like Issue and Pull Request Locking help the team to focus on the code.</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4. Improved code writing</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Pull requests help the organizations to review, develop, and propose new code. Team members can discuss any implementations and proposals through these before changing the source code.</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5. Increased code safety</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GitHub uses tools to identify and analyze vulnerabilities to the code that other tools tend to miss. Development teams everywhere work together to secure the software supply chain, from start to finish.</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6. Easy code hosting</a:t>
            </a:r>
            <a:endParaRPr/>
          </a:p>
          <a:p>
            <a:pPr marL="457200" lvl="0" indent="-228600" algn="l" rtl="0">
              <a:lnSpc>
                <a:spcPct val="100000"/>
              </a:lnSpc>
              <a:spcBef>
                <a:spcPts val="0"/>
              </a:spcBef>
              <a:spcAft>
                <a:spcPts val="0"/>
              </a:spcAft>
              <a:buSzPts val="1400"/>
              <a:buNone/>
            </a:pPr>
            <a:r>
              <a:rPr lang="en-US" b="0" i="0">
                <a:solidFill>
                  <a:srgbClr val="51565E"/>
                </a:solidFill>
                <a:latin typeface="Roboto"/>
                <a:ea typeface="Roboto"/>
                <a:cs typeface="Roboto"/>
                <a:sym typeface="Roboto"/>
              </a:rPr>
              <a:t>All the code and documentation are located in one place. There are millions of repositories on GitHub, and each repository has its own tools to help you host and release code.</a:t>
            </a:r>
            <a:endParaRPr/>
          </a:p>
          <a:p>
            <a:pPr marL="457200" marR="0" lvl="0" indent="-228600" algn="l" rtl="0">
              <a:lnSpc>
                <a:spcPct val="100000"/>
              </a:lnSpc>
              <a:spcBef>
                <a:spcPts val="0"/>
              </a:spcBef>
              <a:spcAft>
                <a:spcPts val="0"/>
              </a:spcAft>
              <a:buClr>
                <a:srgbClr val="000000"/>
              </a:buClr>
              <a:buSzPts val="1400"/>
              <a:buFont typeface="Arial"/>
              <a:buNone/>
            </a:pPr>
            <a:br>
              <a:rPr lang="en-US"/>
            </a:br>
            <a:endParaRPr b="0" i="0">
              <a:solidFill>
                <a:srgbClr val="51565E"/>
              </a:solidFill>
              <a:latin typeface="Roboto"/>
              <a:ea typeface="Roboto"/>
              <a:cs typeface="Roboto"/>
              <a:sym typeface="Roboto"/>
            </a:endParaRPr>
          </a:p>
        </p:txBody>
      </p:sp>
      <p:sp>
        <p:nvSpPr>
          <p:cNvPr id="702" name="Google Shape;7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a:latin typeface="Open Sans"/>
                <a:ea typeface="Open Sans"/>
                <a:cs typeface="Open Sans"/>
                <a:sym typeface="Open Sans"/>
              </a:rPr>
              <a:t>GitHub can be used by individuals, communities, and Business</a:t>
            </a:r>
            <a:endParaRPr/>
          </a:p>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736" name="Google Shape;73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Explain the difference as per the points mentioned.</a:t>
            </a:r>
            <a:endParaRPr/>
          </a:p>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749" name="Google Shape;7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a:latin typeface="Arial"/>
                <a:ea typeface="Arial"/>
                <a:cs typeface="Arial"/>
                <a:sym typeface="Arial"/>
              </a:rPr>
              <a:t>Git maintains three snapshots of a file, which are maintained in separate directories.</a:t>
            </a:r>
            <a:endParaRPr/>
          </a:p>
          <a:p>
            <a:pPr marL="457200" lvl="0" indent="-228600" algn="l" rtl="0">
              <a:lnSpc>
                <a:spcPct val="100000"/>
              </a:lnSpc>
              <a:spcBef>
                <a:spcPts val="0"/>
              </a:spcBef>
              <a:spcAft>
                <a:spcPts val="0"/>
              </a:spcAft>
              <a:buClr>
                <a:schemeClr val="dk1"/>
              </a:buClr>
              <a:buSzPts val="1400"/>
              <a:buFont typeface="Arial"/>
              <a:buNone/>
            </a:pPr>
            <a:r>
              <a:rPr lang="en-US">
                <a:latin typeface="Arial"/>
                <a:ea typeface="Arial"/>
                <a:cs typeface="Arial"/>
                <a:sym typeface="Arial"/>
              </a:rPr>
              <a:t>The first directory is called the Working directory-it refers to the directory where the command ‘git init’ was executed.</a:t>
            </a:r>
            <a:endParaRPr>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a:latin typeface="Arial"/>
                <a:ea typeface="Arial"/>
                <a:cs typeface="Arial"/>
                <a:sym typeface="Arial"/>
              </a:rPr>
              <a:t>When a new file is added to this directory – the file is not tracked by Git. </a:t>
            </a:r>
            <a:endParaRPr>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a:latin typeface="Arial"/>
                <a:ea typeface="Arial"/>
                <a:cs typeface="Arial"/>
                <a:sym typeface="Arial"/>
              </a:rPr>
              <a:t>For Git to track this file, you would need to ‘stage’ it. </a:t>
            </a:r>
            <a:endParaRPr>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a:latin typeface="Arial"/>
                <a:ea typeface="Arial"/>
                <a:cs typeface="Arial"/>
                <a:sym typeface="Arial"/>
              </a:rPr>
              <a:t>This is done by the </a:t>
            </a:r>
            <a:r>
              <a:rPr lang="en-US" b="1">
                <a:latin typeface="Arial"/>
                <a:ea typeface="Arial"/>
                <a:cs typeface="Arial"/>
                <a:sym typeface="Arial"/>
              </a:rPr>
              <a:t>‘$ git add’</a:t>
            </a:r>
            <a:r>
              <a:rPr lang="en-US">
                <a:latin typeface="Arial"/>
                <a:ea typeface="Arial"/>
                <a:cs typeface="Arial"/>
                <a:sym typeface="Arial"/>
              </a:rPr>
              <a:t> command. </a:t>
            </a:r>
            <a:endParaRPr>
              <a:latin typeface="Arial"/>
              <a:ea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a:latin typeface="Arial"/>
                <a:ea typeface="Arial"/>
                <a:cs typeface="Arial"/>
                <a:sym typeface="Arial"/>
              </a:rPr>
              <a:t>Once a file is staged, it is stored in </a:t>
            </a:r>
            <a:r>
              <a:rPr lang="en-US" b="1">
                <a:latin typeface="Arial"/>
                <a:ea typeface="Arial"/>
                <a:cs typeface="Arial"/>
                <a:sym typeface="Arial"/>
              </a:rPr>
              <a:t>.git/index file</a:t>
            </a:r>
            <a:r>
              <a:rPr lang="en-US">
                <a:latin typeface="Arial"/>
                <a:ea typeface="Arial"/>
                <a:cs typeface="Arial"/>
                <a:sym typeface="Arial"/>
              </a:rPr>
              <a:t> called the staging area or index.  Later, this file is commited to the local repository using the ‘$</a:t>
            </a:r>
            <a:r>
              <a:rPr lang="en-US" b="1">
                <a:latin typeface="Arial"/>
                <a:ea typeface="Arial"/>
                <a:cs typeface="Arial"/>
                <a:sym typeface="Arial"/>
              </a:rPr>
              <a:t> git commit’ </a:t>
            </a:r>
            <a:r>
              <a:rPr lang="en-US">
                <a:latin typeface="Arial"/>
                <a:ea typeface="Arial"/>
                <a:cs typeface="Arial"/>
                <a:sym typeface="Arial"/>
              </a:rPr>
              <a:t>command.</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solidFill>
                <a:srgbClr val="51565E"/>
              </a:solidFill>
              <a:latin typeface="Roboto"/>
              <a:ea typeface="Roboto"/>
              <a:cs typeface="Roboto"/>
              <a:sym typeface="Roboto"/>
            </a:endParaRPr>
          </a:p>
        </p:txBody>
      </p:sp>
      <p:sp>
        <p:nvSpPr>
          <p:cNvPr id="756" name="Google Shape;75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You have access to files in your local repository, whether you are working on one file or multiple files.</a:t>
            </a:r>
            <a:endParaRPr/>
          </a:p>
          <a:p>
            <a:pPr marL="457200" lvl="0" indent="-228600" algn="l" rtl="0">
              <a:lnSpc>
                <a:spcPct val="100000"/>
              </a:lnSpc>
              <a:spcBef>
                <a:spcPts val="0"/>
              </a:spcBef>
              <a:spcAft>
                <a:spcPts val="0"/>
              </a:spcAft>
              <a:buClr>
                <a:schemeClr val="dk1"/>
              </a:buClr>
              <a:buSzPts val="1400"/>
              <a:buFont typeface="Arial"/>
              <a:buNone/>
            </a:pPr>
            <a:r>
              <a:rPr lang="en-US"/>
              <a:t>You can view public repositories without a Bitbucket account if you have the URL for that repository.</a:t>
            </a:r>
            <a:endParaRPr/>
          </a:p>
          <a:p>
            <a:pPr marL="457200" lvl="0" indent="-228600" algn="l" rtl="0">
              <a:lnSpc>
                <a:spcPct val="100000"/>
              </a:lnSpc>
              <a:spcBef>
                <a:spcPts val="0"/>
              </a:spcBef>
              <a:spcAft>
                <a:spcPts val="0"/>
              </a:spcAft>
              <a:buClr>
                <a:schemeClr val="dk1"/>
              </a:buClr>
              <a:buSzPts val="1400"/>
              <a:buFont typeface="Arial"/>
              <a:buNone/>
            </a:pPr>
            <a:r>
              <a:rPr lang="en-US"/>
              <a:t>Each repository belongs to a user account or a team. In the case of a user account, that user owns the repository. + In the case of a team, that team owns it.</a:t>
            </a:r>
            <a:endParaRPr/>
          </a:p>
          <a:p>
            <a:pPr marL="457200" lvl="0" indent="-228600" algn="l" rtl="0">
              <a:lnSpc>
                <a:spcPct val="100000"/>
              </a:lnSpc>
              <a:spcBef>
                <a:spcPts val="0"/>
              </a:spcBef>
              <a:spcAft>
                <a:spcPts val="0"/>
              </a:spcAft>
              <a:buClr>
                <a:schemeClr val="dk1"/>
              </a:buClr>
              <a:buSzPts val="1400"/>
              <a:buFont typeface="Arial"/>
              <a:buNone/>
            </a:pPr>
            <a:r>
              <a:rPr lang="en-US"/>
              <a:t>The repository owner is the only person who can delete the repository. If the repository belongs to a team, an admin can delete the repository.</a:t>
            </a:r>
            <a:endParaRPr/>
          </a:p>
          <a:p>
            <a:pPr marL="457200" lvl="0" indent="-228600" algn="l" rtl="0">
              <a:lnSpc>
                <a:spcPct val="100000"/>
              </a:lnSpc>
              <a:spcBef>
                <a:spcPts val="0"/>
              </a:spcBef>
              <a:spcAft>
                <a:spcPts val="0"/>
              </a:spcAft>
              <a:buClr>
                <a:schemeClr val="dk1"/>
              </a:buClr>
              <a:buSzPts val="1400"/>
              <a:buFont typeface="Arial"/>
              <a:buNone/>
            </a:pPr>
            <a:r>
              <a:rPr lang="en-US"/>
              <a:t>A code project can consist of multiple repositories across multiple accounts but can also be a single repository from a single account.</a:t>
            </a:r>
            <a:endParaRPr/>
          </a:p>
          <a:p>
            <a:pPr marL="457200" lvl="0" indent="-228600" algn="l" rtl="0">
              <a:lnSpc>
                <a:spcPct val="100000"/>
              </a:lnSpc>
              <a:spcBef>
                <a:spcPts val="0"/>
              </a:spcBef>
              <a:spcAft>
                <a:spcPts val="0"/>
              </a:spcAft>
              <a:buClr>
                <a:schemeClr val="dk1"/>
              </a:buClr>
              <a:buSzPts val="1400"/>
              <a:buFont typeface="Arial"/>
              <a:buNone/>
            </a:pPr>
            <a:r>
              <a:rPr lang="en-US"/>
              <a:t>Each repository has a 2 GB size limit, but we recommend keeping your repository no larger than 1 GB.</a:t>
            </a:r>
            <a:endParaRPr/>
          </a:p>
          <a:p>
            <a:pPr marL="0" lvl="0" indent="0" algn="l" rtl="0">
              <a:lnSpc>
                <a:spcPct val="100000"/>
              </a:lnSpc>
              <a:spcBef>
                <a:spcPts val="0"/>
              </a:spcBef>
              <a:spcAft>
                <a:spcPts val="0"/>
              </a:spcAft>
              <a:buClr>
                <a:schemeClr val="dk1"/>
              </a:buClr>
              <a:buSzPts val="1400"/>
              <a:buFont typeface="Arial"/>
              <a:buNone/>
            </a:pPr>
            <a:endParaRPr/>
          </a:p>
          <a:p>
            <a:pPr marL="457200" lvl="0" indent="-228600" algn="l" rtl="0">
              <a:lnSpc>
                <a:spcPct val="100000"/>
              </a:lnSpc>
              <a:spcBef>
                <a:spcPts val="0"/>
              </a:spcBef>
              <a:spcAft>
                <a:spcPts val="0"/>
              </a:spcAft>
              <a:buSzPts val="1400"/>
              <a:buNone/>
            </a:pPr>
            <a:endParaRPr>
              <a:solidFill>
                <a:srgbClr val="51565E"/>
              </a:solidFill>
              <a:latin typeface="Roboto"/>
              <a:ea typeface="Roboto"/>
              <a:cs typeface="Roboto"/>
              <a:sym typeface="Roboto"/>
            </a:endParaRPr>
          </a:p>
        </p:txBody>
      </p:sp>
      <p:sp>
        <p:nvSpPr>
          <p:cNvPr id="784" name="Google Shape;78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2075" lvl="0" indent="0" algn="l" rtl="0">
              <a:lnSpc>
                <a:spcPct val="100000"/>
              </a:lnSpc>
              <a:spcBef>
                <a:spcPts val="0"/>
              </a:spcBef>
              <a:spcAft>
                <a:spcPts val="0"/>
              </a:spcAft>
              <a:buClr>
                <a:schemeClr val="dk1"/>
              </a:buClr>
              <a:buSzPts val="2200"/>
              <a:buFont typeface="Arial"/>
              <a:buNone/>
            </a:pPr>
            <a:r>
              <a:rPr lang="en-US" sz="2200">
                <a:solidFill>
                  <a:srgbClr val="3F3F3F"/>
                </a:solidFill>
                <a:latin typeface="Open Sans"/>
                <a:ea typeface="Open Sans"/>
                <a:cs typeface="Open Sans"/>
                <a:sym typeface="Open Sans"/>
              </a:rPr>
              <a:t>Command: ‘</a:t>
            </a:r>
            <a:r>
              <a:rPr lang="en-US" sz="2200" i="1">
                <a:solidFill>
                  <a:srgbClr val="3F3F3F"/>
                </a:solidFill>
                <a:latin typeface="Open Sans"/>
                <a:ea typeface="Open Sans"/>
                <a:cs typeface="Open Sans"/>
                <a:sym typeface="Open Sans"/>
              </a:rPr>
              <a:t>git config --system</a:t>
            </a:r>
            <a:r>
              <a:rPr lang="en-US" sz="2200">
                <a:solidFill>
                  <a:srgbClr val="3F3F3F"/>
                </a:solidFill>
                <a:latin typeface="Open Sans"/>
                <a:ea typeface="Open Sans"/>
                <a:cs typeface="Open Sans"/>
                <a:sym typeface="Open Sans"/>
              </a:rPr>
              <a:t>’</a:t>
            </a:r>
            <a:endParaRPr b="0" i="0">
              <a:solidFill>
                <a:srgbClr val="51565E"/>
              </a:solidFill>
              <a:latin typeface="Roboto"/>
              <a:ea typeface="Roboto"/>
              <a:cs typeface="Roboto"/>
              <a:sym typeface="Roboto"/>
            </a:endParaRPr>
          </a:p>
        </p:txBody>
      </p:sp>
      <p:sp>
        <p:nvSpPr>
          <p:cNvPr id="821" name="Google Shape;82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2" name="Google Shape;852;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859" name="Google Shape;85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7" name="Google Shape;867;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Read the learning objectives</a:t>
            </a:r>
          </a:p>
          <a:p>
            <a:pPr marL="0" lvl="0" indent="0" algn="l" rtl="0">
              <a:lnSpc>
                <a:spcPct val="100000"/>
              </a:lnSpc>
              <a:spcBef>
                <a:spcPts val="0"/>
              </a:spcBef>
              <a:spcAft>
                <a:spcPts val="0"/>
              </a:spcAft>
              <a:buSzPts val="1400"/>
              <a:buNone/>
            </a:pPr>
            <a:endParaRPr dirty="0"/>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9" name="Google Shape;88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4" name="Google Shape;92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1" name="Google Shape;98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5" name="Google Shape;99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2" name="Google Shape;100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Clr>
                <a:schemeClr val="dk1"/>
              </a:buClr>
              <a:buSzPts val="2200"/>
              <a:buFont typeface="Arial"/>
              <a:buNone/>
            </a:pPr>
            <a:r>
              <a:rPr lang="en-US" sz="1100">
                <a:solidFill>
                  <a:srgbClr val="3F3F3F"/>
                </a:solidFill>
                <a:latin typeface="Open Sans"/>
                <a:ea typeface="Open Sans"/>
                <a:cs typeface="Open Sans"/>
                <a:sym typeface="Open Sans"/>
              </a:rPr>
              <a:t>A Git branch is a lightweight movable pointer to the commits.</a:t>
            </a:r>
            <a:endParaRPr sz="1100">
              <a:latin typeface="Arial"/>
              <a:ea typeface="Arial"/>
              <a:cs typeface="Arial"/>
              <a:sym typeface="Arial"/>
            </a:endParaRPr>
          </a:p>
          <a:p>
            <a:pPr marL="0" lvl="0" indent="0" algn="l" rtl="0">
              <a:lnSpc>
                <a:spcPct val="107000"/>
              </a:lnSpc>
              <a:spcBef>
                <a:spcPts val="0"/>
              </a:spcBef>
              <a:spcAft>
                <a:spcPts val="0"/>
              </a:spcAft>
              <a:buClr>
                <a:schemeClr val="dk1"/>
              </a:buClr>
              <a:buSzPts val="2200"/>
              <a:buFont typeface="Arial"/>
              <a:buNone/>
            </a:pPr>
            <a:r>
              <a:rPr lang="en-US" sz="1100">
                <a:latin typeface="Open Sans"/>
                <a:ea typeface="Open Sans"/>
                <a:cs typeface="Open Sans"/>
                <a:sym typeface="Open Sans"/>
              </a:rPr>
              <a:t>It is a separate workspace, usually created when you need to experiment or test something, without impacting the main code base.  </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p>
        </p:txBody>
      </p:sp>
      <p:sp>
        <p:nvSpPr>
          <p:cNvPr id="1014" name="Google Shape;101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273050" algn="l" rtl="0">
              <a:lnSpc>
                <a:spcPct val="150000"/>
              </a:lnSpc>
              <a:spcBef>
                <a:spcPts val="0"/>
              </a:spcBef>
              <a:spcAft>
                <a:spcPts val="0"/>
              </a:spcAft>
              <a:buClr>
                <a:schemeClr val="dk1"/>
              </a:buClr>
              <a:buSzPts val="1100"/>
              <a:buChar char="•"/>
            </a:pPr>
            <a:r>
              <a:rPr lang="en-US" sz="1100">
                <a:solidFill>
                  <a:srgbClr val="3F3F3F"/>
                </a:solidFill>
                <a:latin typeface="Open Sans"/>
                <a:ea typeface="Open Sans"/>
                <a:cs typeface="Open Sans"/>
                <a:sym typeface="Open Sans"/>
              </a:rPr>
              <a:t>Branches give the users freedom to independently work on different modules and merge the modules when they finish developing them. </a:t>
            </a:r>
            <a:endParaRPr sz="1100">
              <a:latin typeface="Arial"/>
              <a:ea typeface="Arial"/>
              <a:cs typeface="Arial"/>
              <a:sym typeface="Arial"/>
            </a:endParaRPr>
          </a:p>
          <a:p>
            <a:pPr marL="342900" lvl="0" indent="-273050" algn="l" rtl="0">
              <a:lnSpc>
                <a:spcPct val="150000"/>
              </a:lnSpc>
              <a:spcBef>
                <a:spcPts val="0"/>
              </a:spcBef>
              <a:spcAft>
                <a:spcPts val="0"/>
              </a:spcAft>
              <a:buClr>
                <a:schemeClr val="dk1"/>
              </a:buClr>
              <a:buSzPts val="1100"/>
              <a:buChar char="•"/>
            </a:pPr>
            <a:r>
              <a:rPr lang="en-US" sz="1100">
                <a:solidFill>
                  <a:srgbClr val="3F3F3F"/>
                </a:solidFill>
                <a:latin typeface="Open Sans"/>
                <a:ea typeface="Open Sans"/>
                <a:cs typeface="Open Sans"/>
                <a:sym typeface="Open Sans"/>
              </a:rPr>
              <a:t>Git branches are swift to be created and destroyed. </a:t>
            </a:r>
            <a:endParaRPr sz="1100">
              <a:latin typeface="Arial"/>
              <a:ea typeface="Arial"/>
              <a:cs typeface="Arial"/>
              <a:sym typeface="Arial"/>
            </a:endParaRPr>
          </a:p>
          <a:p>
            <a:pPr marL="342900" lvl="0" indent="-273050" algn="l" rtl="0">
              <a:lnSpc>
                <a:spcPct val="150000"/>
              </a:lnSpc>
              <a:spcBef>
                <a:spcPts val="0"/>
              </a:spcBef>
              <a:spcAft>
                <a:spcPts val="0"/>
              </a:spcAft>
              <a:buClr>
                <a:schemeClr val="dk1"/>
              </a:buClr>
              <a:buSzPts val="1100"/>
              <a:buChar char="•"/>
            </a:pPr>
            <a:r>
              <a:rPr lang="en-US" sz="1100">
                <a:solidFill>
                  <a:srgbClr val="3F3F3F"/>
                </a:solidFill>
                <a:latin typeface="Open Sans"/>
                <a:ea typeface="Open Sans"/>
                <a:cs typeface="Open Sans"/>
                <a:sym typeface="Open Sans"/>
              </a:rPr>
              <a:t>It is cheap, considering the size they take. </a:t>
            </a:r>
            <a:endParaRPr sz="1100">
              <a:latin typeface="Arial"/>
              <a:ea typeface="Arial"/>
              <a:cs typeface="Arial"/>
              <a:sym typeface="Arial"/>
            </a:endParaRPr>
          </a:p>
          <a:p>
            <a:pPr marL="342900" lvl="0" indent="-273050" algn="l" rtl="0">
              <a:lnSpc>
                <a:spcPct val="150000"/>
              </a:lnSpc>
              <a:spcBef>
                <a:spcPts val="0"/>
              </a:spcBef>
              <a:spcAft>
                <a:spcPts val="0"/>
              </a:spcAft>
              <a:buClr>
                <a:schemeClr val="dk1"/>
              </a:buClr>
              <a:buSzPts val="1100"/>
              <a:buChar char="•"/>
            </a:pPr>
            <a:r>
              <a:rPr lang="en-US" sz="1100">
                <a:solidFill>
                  <a:srgbClr val="3F3F3F"/>
                </a:solidFill>
                <a:latin typeface="Open Sans"/>
                <a:ea typeface="Open Sans"/>
                <a:cs typeface="Open Sans"/>
                <a:sym typeface="Open Sans"/>
              </a:rPr>
              <a:t>Branches in Git help the team, which are in different parts of the world, work independently on independent features that would ultimately combine to produce a great project. </a:t>
            </a:r>
            <a:endParaRPr sz="1100">
              <a:latin typeface="Arial"/>
              <a:ea typeface="Arial"/>
              <a:cs typeface="Arial"/>
              <a:sym typeface="Arial"/>
            </a:endParaRPr>
          </a:p>
          <a:p>
            <a:pPr marL="342900" lvl="0" indent="-273050" algn="l" rtl="0">
              <a:lnSpc>
                <a:spcPct val="150000"/>
              </a:lnSpc>
              <a:spcBef>
                <a:spcPts val="0"/>
              </a:spcBef>
              <a:spcAft>
                <a:spcPts val="0"/>
              </a:spcAft>
              <a:buClr>
                <a:schemeClr val="dk1"/>
              </a:buClr>
              <a:buSzPts val="1100"/>
              <a:buChar char="•"/>
            </a:pPr>
            <a:r>
              <a:rPr lang="en-US" sz="1100">
                <a:solidFill>
                  <a:srgbClr val="3F3F3F"/>
                </a:solidFill>
                <a:latin typeface="Open Sans"/>
                <a:ea typeface="Open Sans"/>
                <a:cs typeface="Open Sans"/>
                <a:sym typeface="Open Sans"/>
              </a:rPr>
              <a:t>The branches are very flexible. </a:t>
            </a:r>
            <a:endParaRPr sz="110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100"/>
          </a:p>
        </p:txBody>
      </p:sp>
      <p:sp>
        <p:nvSpPr>
          <p:cNvPr id="1040" name="Google Shape;1040;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SzPts val="1400"/>
              <a:buNone/>
            </a:pPr>
            <a:r>
              <a:rPr lang="en-US">
                <a:latin typeface="Arial"/>
                <a:ea typeface="Arial"/>
                <a:cs typeface="Arial"/>
                <a:sym typeface="Arial"/>
              </a:rPr>
              <a:t>Create a Branch: This is the first step in the process, you can start on a default branch or create a new branch for the development.</a:t>
            </a:r>
            <a:endParaRPr>
              <a:latin typeface="Arial"/>
              <a:ea typeface="Arial"/>
              <a:cs typeface="Arial"/>
              <a:sym typeface="Arial"/>
            </a:endParaRPr>
          </a:p>
          <a:p>
            <a:pPr marL="457200" lvl="0" indent="0" algn="l" rtl="0">
              <a:lnSpc>
                <a:spcPct val="115000"/>
              </a:lnSpc>
              <a:spcBef>
                <a:spcPts val="0"/>
              </a:spcBef>
              <a:spcAft>
                <a:spcPts val="0"/>
              </a:spcAft>
              <a:buSzPts val="1400"/>
              <a:buNone/>
            </a:pPr>
            <a:r>
              <a:rPr lang="en-US">
                <a:latin typeface="Arial"/>
                <a:ea typeface="Arial"/>
                <a:cs typeface="Arial"/>
                <a:sym typeface="Arial"/>
              </a:rPr>
              <a:t>Merge A Branch: An already running branch can merge with any other branch in your Git repository. Merging a branch can help when you are done with the branch and want the code to integrate into another branch code.</a:t>
            </a:r>
            <a:endParaRPr>
              <a:latin typeface="Arial"/>
              <a:ea typeface="Arial"/>
              <a:cs typeface="Arial"/>
              <a:sym typeface="Arial"/>
            </a:endParaRPr>
          </a:p>
          <a:p>
            <a:pPr marL="457200" lvl="0" indent="0" algn="l" rtl="0">
              <a:lnSpc>
                <a:spcPct val="115000"/>
              </a:lnSpc>
              <a:spcBef>
                <a:spcPts val="0"/>
              </a:spcBef>
              <a:spcAft>
                <a:spcPts val="0"/>
              </a:spcAft>
              <a:buSzPts val="1400"/>
              <a:buNone/>
            </a:pPr>
            <a:r>
              <a:rPr lang="en-US">
                <a:latin typeface="Arial"/>
                <a:ea typeface="Arial"/>
                <a:cs typeface="Arial"/>
                <a:sym typeface="Arial"/>
              </a:rPr>
              <a:t>Delete A Branch: An already running branch can delete from your Git repository. Deleting a branch can help when the branch has done its job, i.e., it’s already merged, or you no longer need it in your repository for any reason.</a:t>
            </a:r>
            <a:endParaRPr>
              <a:latin typeface="Arial"/>
              <a:ea typeface="Arial"/>
              <a:cs typeface="Arial"/>
              <a:sym typeface="Arial"/>
            </a:endParaRPr>
          </a:p>
          <a:p>
            <a:pPr marL="457200" lvl="0" indent="0" algn="l" rtl="0">
              <a:lnSpc>
                <a:spcPct val="115000"/>
              </a:lnSpc>
              <a:spcBef>
                <a:spcPts val="0"/>
              </a:spcBef>
              <a:spcAft>
                <a:spcPts val="0"/>
              </a:spcAft>
              <a:buSzPts val="1400"/>
              <a:buNone/>
            </a:pPr>
            <a:r>
              <a:rPr lang="en-US">
                <a:latin typeface="Arial"/>
                <a:ea typeface="Arial"/>
                <a:cs typeface="Arial"/>
                <a:sym typeface="Arial"/>
              </a:rPr>
              <a:t>Checkout A Branch: An already running branch can pull or checkout to make a clone of the branch so that the user can work on any of them. Pulling a branch can help when you don’t want to disturb the older branch and experiment on the new one.</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052" name="Google Shape;105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0" name="Google Shape;106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7" name="Google Shape;109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1" name="Google Shape;111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400"/>
              <a:buFont typeface="Arial"/>
              <a:buNone/>
            </a:pPr>
            <a:r>
              <a:rPr lang="en-US" sz="1100">
                <a:solidFill>
                  <a:srgbClr val="3F3F3F"/>
                </a:solidFill>
                <a:latin typeface="Open Sans"/>
                <a:ea typeface="Open Sans"/>
                <a:cs typeface="Open Sans"/>
                <a:sym typeface="Open Sans"/>
              </a:rPr>
              <a:t>The "switch" command allows you to switch your current HEAD branch. It's relatively new and provides a simpler alternative to the classic "checkout" command.</a:t>
            </a:r>
            <a:endParaRPr sz="1100">
              <a:solidFill>
                <a:srgbClr val="3F3F3F"/>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400"/>
              <a:buFont typeface="Arial"/>
              <a:buNone/>
            </a:pPr>
            <a:r>
              <a:rPr lang="en-US" sz="1100">
                <a:solidFill>
                  <a:srgbClr val="3F3F3F"/>
                </a:solidFill>
                <a:latin typeface="Open Sans"/>
                <a:ea typeface="Open Sans"/>
                <a:cs typeface="Open Sans"/>
                <a:sym typeface="Open Sans"/>
              </a:rPr>
              <a:t>The </a:t>
            </a:r>
            <a:r>
              <a:rPr lang="en-US" sz="1100" b="1">
                <a:solidFill>
                  <a:srgbClr val="3F3F3F"/>
                </a:solidFill>
                <a:latin typeface="Open Sans"/>
                <a:ea typeface="Open Sans"/>
                <a:cs typeface="Open Sans"/>
                <a:sym typeface="Open Sans"/>
              </a:rPr>
              <a:t>git checkout</a:t>
            </a:r>
            <a:r>
              <a:rPr lang="en-US" sz="1100">
                <a:solidFill>
                  <a:srgbClr val="3F3F3F"/>
                </a:solidFill>
                <a:latin typeface="Open Sans"/>
                <a:ea typeface="Open Sans"/>
                <a:cs typeface="Open Sans"/>
                <a:sym typeface="Open Sans"/>
              </a:rPr>
              <a:t> command allows you to switch branches by updating the files in the working tree to match the version stored in the branch that the user wish to switch to.</a:t>
            </a:r>
            <a:endParaRPr sz="1100">
              <a:latin typeface="Arial"/>
              <a:ea typeface="Arial"/>
              <a:cs typeface="Arial"/>
              <a:sym typeface="Arial"/>
            </a:endParaRPr>
          </a:p>
          <a:p>
            <a:pPr marL="0" lvl="0" indent="0" algn="l" rtl="0">
              <a:lnSpc>
                <a:spcPct val="150000"/>
              </a:lnSpc>
              <a:spcBef>
                <a:spcPts val="0"/>
              </a:spcBef>
              <a:spcAft>
                <a:spcPts val="0"/>
              </a:spcAft>
              <a:buClr>
                <a:schemeClr val="dk1"/>
              </a:buClr>
              <a:buSzPts val="1400"/>
              <a:buFont typeface="Arial"/>
              <a:buNone/>
            </a:pPr>
            <a:br>
              <a:rPr lang="en-US" sz="1100">
                <a:solidFill>
                  <a:srgbClr val="3F3F3F"/>
                </a:solidFill>
                <a:latin typeface="Open Sans"/>
                <a:ea typeface="Open Sans"/>
                <a:cs typeface="Open Sans"/>
                <a:sym typeface="Open Sans"/>
              </a:rPr>
            </a:br>
            <a:endParaRPr sz="11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400"/>
              <a:buFont typeface="Arial"/>
              <a:buNone/>
            </a:pPr>
            <a:endParaRPr sz="11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400"/>
              <a:buFont typeface="Arial"/>
              <a:buNone/>
            </a:pPr>
            <a:br>
              <a:rPr lang="en-US" sz="1100">
                <a:solidFill>
                  <a:srgbClr val="3F3F3F"/>
                </a:solidFill>
                <a:latin typeface="Open Sans"/>
                <a:ea typeface="Open Sans"/>
                <a:cs typeface="Open Sans"/>
                <a:sym typeface="Open Sans"/>
              </a:rPr>
            </a:br>
            <a:endParaRPr sz="11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100"/>
          </a:p>
        </p:txBody>
      </p:sp>
      <p:sp>
        <p:nvSpPr>
          <p:cNvPr id="1116" name="Google Shape;111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27" name="Google Shape;112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6A6A6A"/>
                </a:solidFill>
                <a:latin typeface="Proxima Nova"/>
                <a:ea typeface="Proxima Nova"/>
                <a:cs typeface="Proxima Nova"/>
                <a:sym typeface="Proxima Nova"/>
              </a:rPr>
              <a:t>https://backlog.com/git-tutorial/using-branches/git-switch-branches/</a:t>
            </a:r>
            <a:endParaRPr/>
          </a:p>
          <a:p>
            <a:pPr marL="457200" lvl="0" indent="-228600" algn="l" rtl="0">
              <a:lnSpc>
                <a:spcPct val="100000"/>
              </a:lnSpc>
              <a:spcBef>
                <a:spcPts val="0"/>
              </a:spcBef>
              <a:spcAft>
                <a:spcPts val="0"/>
              </a:spcAft>
              <a:buSzPts val="1400"/>
              <a:buNone/>
            </a:pPr>
            <a:r>
              <a:rPr lang="en-US" b="0" i="0">
                <a:solidFill>
                  <a:srgbClr val="6A6A6A"/>
                </a:solidFill>
                <a:latin typeface="Proxima Nova"/>
                <a:ea typeface="Proxima Nova"/>
                <a:cs typeface="Proxima Nova"/>
                <a:sym typeface="Proxima Nova"/>
              </a:rPr>
              <a:t>HEAD is used to represent the current snapshot of a branch. For a new repository, Git will by default point HEAD to the master branch. Changing where HEAD is pointing will update your current active branch.</a:t>
            </a:r>
            <a:endParaRPr/>
          </a:p>
          <a:p>
            <a:pPr marL="457200" lvl="0" indent="-228600" algn="l" rtl="0">
              <a:lnSpc>
                <a:spcPct val="100000"/>
              </a:lnSpc>
              <a:spcBef>
                <a:spcPts val="0"/>
              </a:spcBef>
              <a:spcAft>
                <a:spcPts val="0"/>
              </a:spcAft>
              <a:buSzPts val="1400"/>
              <a:buNone/>
            </a:pPr>
            <a:r>
              <a:rPr lang="en-US" b="1" i="0">
                <a:solidFill>
                  <a:srgbClr val="6A6A6A"/>
                </a:solidFill>
                <a:latin typeface="Proxima Nova"/>
                <a:ea typeface="Proxima Nova"/>
                <a:cs typeface="Proxima Nova"/>
                <a:sym typeface="Proxima Nova"/>
              </a:rPr>
              <a:t>~&lt;n&gt;</a:t>
            </a:r>
            <a:r>
              <a:rPr lang="en-US" b="0" i="0">
                <a:solidFill>
                  <a:srgbClr val="6A6A6A"/>
                </a:solidFill>
                <a:latin typeface="Proxima Nova"/>
                <a:ea typeface="Proxima Nova"/>
                <a:cs typeface="Proxima Nova"/>
                <a:sym typeface="Proxima Nova"/>
              </a:rPr>
              <a:t> refers to the &lt;n&gt;th grandparent. HEAD~1 refers to the commit's first parent. HEAD~2 refers to the first parent of the commit's first parent.</a:t>
            </a:r>
            <a:endParaRPr/>
          </a:p>
          <a:p>
            <a:pPr marL="457200" lvl="0" indent="-228600" algn="l" rtl="0">
              <a:lnSpc>
                <a:spcPct val="100000"/>
              </a:lnSpc>
              <a:spcBef>
                <a:spcPts val="0"/>
              </a:spcBef>
              <a:spcAft>
                <a:spcPts val="0"/>
              </a:spcAft>
              <a:buSzPts val="1400"/>
              <a:buNone/>
            </a:pPr>
            <a:r>
              <a:rPr lang="en-US" b="1" i="0">
                <a:solidFill>
                  <a:srgbClr val="6A6A6A"/>
                </a:solidFill>
                <a:latin typeface="Proxima Nova"/>
                <a:ea typeface="Proxima Nova"/>
                <a:cs typeface="Proxima Nova"/>
                <a:sym typeface="Proxima Nova"/>
              </a:rPr>
              <a:t>^&lt;n&gt;</a:t>
            </a:r>
            <a:r>
              <a:rPr lang="en-US" b="0" i="0">
                <a:solidFill>
                  <a:srgbClr val="6A6A6A"/>
                </a:solidFill>
                <a:latin typeface="Proxima Nova"/>
                <a:ea typeface="Proxima Nova"/>
                <a:cs typeface="Proxima Nova"/>
                <a:sym typeface="Proxima Nova"/>
              </a:rPr>
              <a:t> refers to the the &lt;n&gt;th parent. HEAD^1 refers to the commit's first parent. HEAD^2 refers to the commit's second parent. A commit can have two parents in a merge commit.</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35" name="Google Shape;113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Git maintains three snapshots of a file, which are maintained in separate directories.</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The first directory is called the Working directory-it refers to the directory where the command ‘git init’ was executed.</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When a new file is added to this directory – the file is not tracked by Git. </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For Git to track this file, you would need to ‘stage’ it. </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This is done by the </a:t>
            </a:r>
            <a:r>
              <a:rPr lang="en-US" sz="1200" b="1">
                <a:solidFill>
                  <a:schemeClr val="dk1"/>
                </a:solidFill>
                <a:latin typeface="Arial"/>
                <a:ea typeface="Arial"/>
                <a:cs typeface="Arial"/>
                <a:sym typeface="Arial"/>
              </a:rPr>
              <a:t>‘$ git add’</a:t>
            </a:r>
            <a:r>
              <a:rPr lang="en-US" sz="1200">
                <a:solidFill>
                  <a:schemeClr val="dk1"/>
                </a:solidFill>
                <a:latin typeface="Arial"/>
                <a:ea typeface="Arial"/>
                <a:cs typeface="Arial"/>
                <a:sym typeface="Arial"/>
              </a:rPr>
              <a:t> command. </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Once a file is staged, it is stored in </a:t>
            </a:r>
            <a:r>
              <a:rPr lang="en-US" sz="1200" b="1">
                <a:solidFill>
                  <a:schemeClr val="dk1"/>
                </a:solidFill>
                <a:latin typeface="Arial"/>
                <a:ea typeface="Arial"/>
                <a:cs typeface="Arial"/>
                <a:sym typeface="Arial"/>
              </a:rPr>
              <a:t>.git/index file</a:t>
            </a:r>
            <a:r>
              <a:rPr lang="en-US" sz="1200">
                <a:solidFill>
                  <a:schemeClr val="dk1"/>
                </a:solidFill>
                <a:latin typeface="Arial"/>
                <a:ea typeface="Arial"/>
                <a:cs typeface="Arial"/>
                <a:sym typeface="Arial"/>
              </a:rPr>
              <a:t> called the staging area or index.  Later, this file is commited to the local repository using the ‘$</a:t>
            </a:r>
            <a:r>
              <a:rPr lang="en-US" sz="1200" b="1">
                <a:solidFill>
                  <a:schemeClr val="dk1"/>
                </a:solidFill>
                <a:latin typeface="Arial"/>
                <a:ea typeface="Arial"/>
                <a:cs typeface="Arial"/>
                <a:sym typeface="Arial"/>
              </a:rPr>
              <a:t> git commit’ </a:t>
            </a:r>
            <a:r>
              <a:rPr lang="en-US" sz="1200">
                <a:solidFill>
                  <a:schemeClr val="dk1"/>
                </a:solidFill>
                <a:latin typeface="Arial"/>
                <a:ea typeface="Arial"/>
                <a:cs typeface="Arial"/>
                <a:sym typeface="Arial"/>
              </a:rPr>
              <a:t>command.</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chemeClr val="dk1"/>
                </a:solidFill>
                <a:latin typeface="Arial"/>
                <a:ea typeface="Arial"/>
                <a:cs typeface="Arial"/>
                <a:sym typeface="Arial"/>
              </a:rPr>
              <a:t>Let us now, discuss the stages of workflow in details.</a:t>
            </a:r>
            <a:endParaRPr/>
          </a:p>
        </p:txBody>
      </p:sp>
      <p:sp>
        <p:nvSpPr>
          <p:cNvPr id="1148" name="Google Shape;114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solidFill>
                  <a:srgbClr val="202124"/>
                </a:solidFill>
                <a:latin typeface="arial"/>
                <a:ea typeface="arial"/>
                <a:cs typeface="arial"/>
                <a:sym typeface="arial"/>
              </a:rPr>
              <a:t>Source code management (SCM) is where the development teams share and collaborate among themselves.</a:t>
            </a:r>
            <a:endParaRPr>
              <a:solidFill>
                <a:srgbClr val="202124"/>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a:t>Source code management (SCM) is used to track modifications to a source code repository. </a:t>
            </a:r>
          </a:p>
          <a:p>
            <a:pPr marL="0" lvl="0" indent="0" algn="l" rtl="0">
              <a:lnSpc>
                <a:spcPct val="100000"/>
              </a:lnSpc>
              <a:spcBef>
                <a:spcPts val="0"/>
              </a:spcBef>
              <a:spcAft>
                <a:spcPts val="0"/>
              </a:spcAft>
              <a:buClr>
                <a:schemeClr val="dk1"/>
              </a:buClr>
              <a:buSzPts val="1400"/>
              <a:buFont typeface="Arial"/>
              <a:buNone/>
            </a:pPr>
            <a:r>
              <a:rPr lang="en-US"/>
              <a:t>SCM helps resolve conflicts when merging updates from multiple contributors. </a:t>
            </a:r>
          </a:p>
          <a:p>
            <a:pPr marL="0" lvl="0" indent="0" algn="l" rtl="0">
              <a:lnSpc>
                <a:spcPct val="100000"/>
              </a:lnSpc>
              <a:spcBef>
                <a:spcPts val="0"/>
              </a:spcBef>
              <a:spcAft>
                <a:spcPts val="0"/>
              </a:spcAft>
              <a:buClr>
                <a:schemeClr val="dk1"/>
              </a:buClr>
              <a:buSzPts val="1400"/>
              <a:buFont typeface="Arial"/>
              <a:buNone/>
            </a:pPr>
            <a:endParaRPr lang="en-US"/>
          </a:p>
          <a:p>
            <a:pPr marL="0" lvl="0" indent="0" algn="l" rtl="0">
              <a:lnSpc>
                <a:spcPct val="100000"/>
              </a:lnSpc>
              <a:spcBef>
                <a:spcPts val="0"/>
              </a:spcBef>
              <a:spcAft>
                <a:spcPts val="0"/>
              </a:spcAft>
              <a:buClr>
                <a:schemeClr val="dk1"/>
              </a:buClr>
              <a:buSzPts val="1400"/>
              <a:buFont typeface="Arial"/>
              <a:buNone/>
            </a:pPr>
            <a:r>
              <a:rPr lang="en-US"/>
              <a:t>Explain these pointer with an example where you explain the centralized workspace and multiple developers contribute to the code.</a:t>
            </a:r>
            <a:endParaRPr/>
          </a:p>
        </p:txBody>
      </p:sp>
      <p:sp>
        <p:nvSpPr>
          <p:cNvPr id="271" name="Google Shape;2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3" name="Google Shape;119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0" name="Google Shape;120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Merging is Git's way of putting a forked history back together again. The git merge command lets you take the independent lines of development created by git branch and integrate them into a single branch.</a:t>
            </a:r>
            <a:endParaRPr/>
          </a:p>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Note that all of the commands presented below merge into the current branch. The current branch will be updated to reflect the merge, but the target branch will be completely unaffected. Again, this means that git merge is often used in conjunction with git checkout for selecting the current branch and git branch -d for deleting the obsolete target branch.</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205" name="Google Shape;1205;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Git merge will combine multiple sequences of commits into one unified history. In the most frequent use cases, git merge is used to combine two branches. The following examples in this document will focus on this branch merging pattern. In these scenarios, git merge takes two commit pointers, usually the branch tips, and will find a common base commit between them. Once Git finds a common base commit it will create a new "merge commit" that combines the changes of each queued merge commit sequence.</a:t>
            </a:r>
            <a:endParaRPr/>
          </a:p>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Say we have a new branch feature that is based off the master branch. We now want to merge this feature branch into master.</a:t>
            </a:r>
            <a:endParaRPr/>
          </a:p>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Invoking this command will merge the specified branch feature into the current branch, we'll assume </a:t>
            </a:r>
            <a:r>
              <a:rPr lang="en-US"/>
              <a:t>master</a:t>
            </a:r>
            <a:r>
              <a:rPr lang="en-US" b="0" i="0">
                <a:solidFill>
                  <a:srgbClr val="4D4D4D"/>
                </a:solidFill>
                <a:latin typeface="Arial"/>
                <a:ea typeface="Arial"/>
                <a:cs typeface="Arial"/>
                <a:sym typeface="Arial"/>
              </a:rPr>
              <a:t>. Git will determine the merge algorithm automatically (discussed below). Merge commits are unique against other commits in the fact that they have two parent commits. When creating a merge commit Git will attempt to auto magically merge the separate histories for you. If Git encounters a piece of data that is changed in both histories it will be unable to automatically combine them. This scenario is a version control conflict and Git will need user intervention to continue. </a:t>
            </a:r>
            <a:endParaRPr/>
          </a:p>
        </p:txBody>
      </p:sp>
      <p:sp>
        <p:nvSpPr>
          <p:cNvPr id="1224" name="Google Shape;122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Git merge will combine multiple sequences of commits into one unified history. In the most frequent use cases, git merge is used to combine two branches. The following examples in this document will focus on this branch merging pattern. In these scenarios, git merge takes two commit pointers, usually the branch tips, and will find a common base commit between them. Once Git finds a common base commit it will create a new "merge commit" that combines the changes of each queued merge commit sequence.</a:t>
            </a:r>
            <a:endParaRPr/>
          </a:p>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Say we have a new branch feature that is based off the master branch. We now want to merge this feature branch into master.</a:t>
            </a:r>
            <a:endParaRPr/>
          </a:p>
          <a:p>
            <a:pPr marL="457200" lvl="0" indent="-228600" algn="l" rtl="0">
              <a:lnSpc>
                <a:spcPct val="100000"/>
              </a:lnSpc>
              <a:spcBef>
                <a:spcPts val="0"/>
              </a:spcBef>
              <a:spcAft>
                <a:spcPts val="0"/>
              </a:spcAft>
              <a:buSzPts val="1400"/>
              <a:buNone/>
            </a:pPr>
            <a:r>
              <a:rPr lang="en-US" b="0" i="0">
                <a:solidFill>
                  <a:srgbClr val="4D4D4D"/>
                </a:solidFill>
                <a:latin typeface="Arial"/>
                <a:ea typeface="Arial"/>
                <a:cs typeface="Arial"/>
                <a:sym typeface="Arial"/>
              </a:rPr>
              <a:t>Invoking this command will merge the specified branch feature into the current branch, we'll assume </a:t>
            </a:r>
            <a:r>
              <a:rPr lang="en-US"/>
              <a:t>master</a:t>
            </a:r>
            <a:r>
              <a:rPr lang="en-US" b="0" i="0">
                <a:solidFill>
                  <a:srgbClr val="4D4D4D"/>
                </a:solidFill>
                <a:latin typeface="Arial"/>
                <a:ea typeface="Arial"/>
                <a:cs typeface="Arial"/>
                <a:sym typeface="Arial"/>
              </a:rPr>
              <a:t>. Git will determine the merge algorithm automatically (discussed below). Merge commits are unique against other commits in the fact that they have two parent commits. When creating a merge commit Git will attempt to auto magically merge the separate histories for you. If Git encounters a piece of data that is changed in both histories it will be unable to automatically combine them. This scenario is a version control conflict and Git will need user intervention to continue. </a:t>
            </a:r>
            <a:endParaRPr/>
          </a:p>
        </p:txBody>
      </p:sp>
      <p:sp>
        <p:nvSpPr>
          <p:cNvPr id="1224" name="Google Shape;122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5839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8" name="Google Shape;123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5" name="Google Shape;124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5" name="Google Shape;124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6389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dirty="0"/>
          </a:p>
        </p:txBody>
      </p:sp>
      <p:sp>
        <p:nvSpPr>
          <p:cNvPr id="972" name="Google Shape;97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There are several reasons why we should manage the source code that we write:</a:t>
            </a:r>
            <a:endParaRPr/>
          </a:p>
          <a:p>
            <a:pPr marL="457200" lvl="0" indent="-228600" algn="l" rtl="0">
              <a:lnSpc>
                <a:spcPct val="100000"/>
              </a:lnSpc>
              <a:spcBef>
                <a:spcPts val="0"/>
              </a:spcBef>
              <a:spcAft>
                <a:spcPts val="0"/>
              </a:spcAft>
              <a:buSzPts val="1400"/>
              <a:buFont typeface="Arial"/>
              <a:buChar char="•"/>
            </a:pPr>
            <a:r>
              <a:rPr lang="en-US" b="1" i="0">
                <a:solidFill>
                  <a:srgbClr val="333333"/>
                </a:solidFill>
                <a:latin typeface="Arial"/>
                <a:ea typeface="Arial"/>
                <a:cs typeface="Arial"/>
                <a:sym typeface="Arial"/>
              </a:rPr>
              <a:t>Work together in teams</a:t>
            </a:r>
            <a:r>
              <a:rPr lang="en-US" b="0" i="0">
                <a:solidFill>
                  <a:srgbClr val="333333"/>
                </a:solidFill>
                <a:latin typeface="Poppins"/>
                <a:ea typeface="Poppins"/>
                <a:cs typeface="Poppins"/>
                <a:sym typeface="Poppins"/>
              </a:rPr>
              <a:t>. A source code management system allows multiple developers to access and change different areas of the code, without interfering with each other’s work. This is a big benefit for large teams of developers.</a:t>
            </a:r>
            <a:endParaRPr/>
          </a:p>
          <a:p>
            <a:pPr marL="457200" lvl="0" indent="-228600" algn="l" rtl="0">
              <a:lnSpc>
                <a:spcPct val="100000"/>
              </a:lnSpc>
              <a:spcBef>
                <a:spcPts val="0"/>
              </a:spcBef>
              <a:spcAft>
                <a:spcPts val="0"/>
              </a:spcAft>
              <a:buSzPts val="1400"/>
              <a:buFont typeface="Arial"/>
              <a:buChar char="•"/>
            </a:pPr>
            <a:r>
              <a:rPr lang="en-US" b="1" i="0">
                <a:solidFill>
                  <a:srgbClr val="333333"/>
                </a:solidFill>
                <a:latin typeface="Arial"/>
                <a:ea typeface="Arial"/>
                <a:cs typeface="Arial"/>
                <a:sym typeface="Arial"/>
              </a:rPr>
              <a:t>Version history</a:t>
            </a:r>
            <a:r>
              <a:rPr lang="en-US" b="0" i="0">
                <a:solidFill>
                  <a:srgbClr val="333333"/>
                </a:solidFill>
                <a:latin typeface="Poppins"/>
                <a:ea typeface="Poppins"/>
                <a:cs typeface="Poppins"/>
                <a:sym typeface="Poppins"/>
              </a:rPr>
              <a:t>. The system will keep a history of all saved changes to the code. This not only allows you to see what has changed in a file, but allows you to go back to a previous version if needed.</a:t>
            </a:r>
            <a:endParaRPr/>
          </a:p>
          <a:p>
            <a:pPr marL="457200" lvl="0" indent="-228600" algn="l" rtl="0">
              <a:lnSpc>
                <a:spcPct val="100000"/>
              </a:lnSpc>
              <a:spcBef>
                <a:spcPts val="0"/>
              </a:spcBef>
              <a:spcAft>
                <a:spcPts val="0"/>
              </a:spcAft>
              <a:buSzPts val="1400"/>
              <a:buFont typeface="Arial"/>
              <a:buChar char="•"/>
            </a:pPr>
            <a:r>
              <a:rPr lang="en-US" b="1" i="0">
                <a:solidFill>
                  <a:srgbClr val="333333"/>
                </a:solidFill>
                <a:latin typeface="Arial"/>
                <a:ea typeface="Arial"/>
                <a:cs typeface="Arial"/>
                <a:sym typeface="Arial"/>
              </a:rPr>
              <a:t>Generate release notes</a:t>
            </a:r>
            <a:r>
              <a:rPr lang="en-US" b="0" i="0">
                <a:solidFill>
                  <a:srgbClr val="333333"/>
                </a:solidFill>
                <a:latin typeface="Poppins"/>
                <a:ea typeface="Poppins"/>
                <a:cs typeface="Poppins"/>
                <a:sym typeface="Poppins"/>
              </a:rPr>
              <a:t>. Code can be linked to a release, and as a result, release notes can be generated. This means time is saved in generating it manually and searching for the changes.</a:t>
            </a:r>
            <a:endParaRPr/>
          </a:p>
          <a:p>
            <a:pPr marL="457200" lvl="0" indent="-228600" algn="l" rtl="0">
              <a:lnSpc>
                <a:spcPct val="100000"/>
              </a:lnSpc>
              <a:spcBef>
                <a:spcPts val="0"/>
              </a:spcBef>
              <a:spcAft>
                <a:spcPts val="0"/>
              </a:spcAft>
              <a:buSzPts val="1400"/>
              <a:buFont typeface="Arial"/>
              <a:buChar char="•"/>
            </a:pPr>
            <a:r>
              <a:rPr lang="en-US" b="1" i="0">
                <a:solidFill>
                  <a:srgbClr val="333333"/>
                </a:solidFill>
                <a:latin typeface="Arial"/>
                <a:ea typeface="Arial"/>
                <a:cs typeface="Arial"/>
                <a:sym typeface="Arial"/>
              </a:rPr>
              <a:t>Backup of code</a:t>
            </a:r>
            <a:r>
              <a:rPr lang="en-US" b="0" i="0">
                <a:solidFill>
                  <a:srgbClr val="333333"/>
                </a:solidFill>
                <a:latin typeface="Poppins"/>
                <a:ea typeface="Poppins"/>
                <a:cs typeface="Poppins"/>
                <a:sym typeface="Poppins"/>
              </a:rPr>
              <a:t>. A centralised place on a server where the source code is stored ensures there is a main location for the code (other than the developer’s machine). It also allows for easy backup of the code, depending on your server setup.</a:t>
            </a:r>
            <a:endParaRPr/>
          </a:p>
        </p:txBody>
      </p:sp>
      <p:sp>
        <p:nvSpPr>
          <p:cNvPr id="282" name="Google Shape;2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4" name="Google Shape;1264;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5" name="Google Shape;1265;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559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1202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5729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3938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310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480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18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Commit often</a:t>
            </a:r>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Commits are cheap and easy to make. They should be made frequently to capture updates to a code base. Each commit is a snapshot that the codebase can be reverted to if needed. Frequent commits give many opportunities to revert or undo work. A group of commits can be combined into a single commit using a rebase to clarify the development log.</a:t>
            </a:r>
            <a:endParaRPr/>
          </a:p>
          <a:p>
            <a:pPr marL="457200" lvl="0" indent="-228600" algn="l" rtl="0">
              <a:lnSpc>
                <a:spcPct val="100000"/>
              </a:lnSpc>
              <a:spcBef>
                <a:spcPts val="0"/>
              </a:spcBef>
              <a:spcAft>
                <a:spcPts val="0"/>
              </a:spcAft>
              <a:buSzPts val="1400"/>
              <a:buNone/>
            </a:pPr>
            <a:endParaRPr b="0" i="0">
              <a:solidFill>
                <a:srgbClr val="333333"/>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Ensure you're working from latest version</a:t>
            </a:r>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SCM enables rapid updates from multiple developers. It’s easy to have a local copy of the codebase fall behind the global copy. Make sure to git pull or fetch the latest code before making updates. This will help avoid conflicts at merge time.</a:t>
            </a:r>
            <a:endParaRPr/>
          </a:p>
          <a:p>
            <a:pPr marL="457200" lvl="0" indent="-228600" algn="l" rtl="0">
              <a:lnSpc>
                <a:spcPct val="100000"/>
              </a:lnSpc>
              <a:spcBef>
                <a:spcPts val="0"/>
              </a:spcBef>
              <a:spcAft>
                <a:spcPts val="0"/>
              </a:spcAft>
              <a:buSzPts val="1400"/>
              <a:buNone/>
            </a:pPr>
            <a:endParaRPr b="0" i="0">
              <a:solidFill>
                <a:srgbClr val="333333"/>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Make detailed notes</a:t>
            </a:r>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Each commit has a corresponding log entry. At the time of commit creation, this log entry is populated with a message. It is important to leave descriptive explanatory commit log messages. These commit log messages should explain the “why” and “what” that encompass the commits content. These log messages become the canonical history of the project’s development and leave a trail for future contributors to review.</a:t>
            </a:r>
            <a:endParaRPr/>
          </a:p>
          <a:p>
            <a:pPr marL="457200" lvl="0" indent="-228600" algn="l" rtl="0">
              <a:lnSpc>
                <a:spcPct val="100000"/>
              </a:lnSpc>
              <a:spcBef>
                <a:spcPts val="0"/>
              </a:spcBef>
              <a:spcAft>
                <a:spcPts val="0"/>
              </a:spcAft>
              <a:buSzPts val="1400"/>
              <a:buNone/>
            </a:pPr>
            <a:endParaRPr b="0" i="0">
              <a:solidFill>
                <a:srgbClr val="333333"/>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Review changes before committing</a:t>
            </a:r>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SCM’s offer a ‘staging area’. The staging area can be used to collect a group of edits before writing them to a commit. The staging area can be used to manage and review changes before creating the commit snapshot. Utilizing the staging area in this manner provides a buffer area to help refine the contents of the commit.</a:t>
            </a:r>
            <a:endParaRPr/>
          </a:p>
          <a:p>
            <a:pPr marL="457200" lvl="0" indent="-228600" algn="l" rtl="0">
              <a:lnSpc>
                <a:spcPct val="100000"/>
              </a:lnSpc>
              <a:spcBef>
                <a:spcPts val="0"/>
              </a:spcBef>
              <a:spcAft>
                <a:spcPts val="0"/>
              </a:spcAft>
              <a:buSzPts val="1400"/>
              <a:buNone/>
            </a:pPr>
            <a:endParaRPr b="0" i="0">
              <a:solidFill>
                <a:srgbClr val="333333"/>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Use Branches</a:t>
            </a:r>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Branching is a powerful SCM mechanism that allows developers to create a separate line of development. Branches should be used frequently as they are quick and inexpensive. Branches enable multiple developers to work in parallel on separate lines of development. These lines of development are generally different product features. When development is complete on a branch it is then merged into the master line of development.</a:t>
            </a:r>
            <a:endParaRPr/>
          </a:p>
          <a:p>
            <a:pPr marL="457200" lvl="0" indent="-228600" algn="l" rtl="0">
              <a:lnSpc>
                <a:spcPct val="100000"/>
              </a:lnSpc>
              <a:spcBef>
                <a:spcPts val="0"/>
              </a:spcBef>
              <a:spcAft>
                <a:spcPts val="0"/>
              </a:spcAft>
              <a:buSzPts val="1400"/>
              <a:buNone/>
            </a:pPr>
            <a:endParaRPr b="0" i="0">
              <a:solidFill>
                <a:srgbClr val="333333"/>
              </a:solidFill>
              <a:latin typeface="Open Sans"/>
              <a:ea typeface="Open Sans"/>
              <a:cs typeface="Open Sans"/>
              <a:sym typeface="Open Sans"/>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Agree on a Workflow</a:t>
            </a:r>
            <a:endParaRPr/>
          </a:p>
          <a:p>
            <a:pPr marL="457200" lvl="0" indent="-228600" algn="l" rtl="0">
              <a:lnSpc>
                <a:spcPct val="100000"/>
              </a:lnSpc>
              <a:spcBef>
                <a:spcPts val="0"/>
              </a:spcBef>
              <a:spcAft>
                <a:spcPts val="0"/>
              </a:spcAft>
              <a:buSzPts val="1400"/>
              <a:buNone/>
            </a:pPr>
            <a:r>
              <a:rPr lang="en-US" b="0" i="0">
                <a:solidFill>
                  <a:srgbClr val="333333"/>
                </a:solidFill>
                <a:latin typeface="Open Sans"/>
                <a:ea typeface="Open Sans"/>
                <a:cs typeface="Open Sans"/>
                <a:sym typeface="Open Sans"/>
              </a:rPr>
              <a:t>By default SCMs offer very free form methods of contribution. It is important that teams establish shared patterns of collaboration. SCM workflows establish patterns and processes for merging branches. If a team doesn't agree on a shared workflow it can lead to inefficient communication overhead when it comes time to merge branches.</a:t>
            </a:r>
            <a:endParaRPr b="0" i="0">
              <a:solidFill>
                <a:srgbClr val="333333"/>
              </a:solidFill>
              <a:latin typeface="Poppins"/>
              <a:ea typeface="Poppins"/>
              <a:cs typeface="Poppins"/>
              <a:sym typeface="Poppins"/>
            </a:endParaRPr>
          </a:p>
        </p:txBody>
      </p:sp>
      <p:sp>
        <p:nvSpPr>
          <p:cNvPr id="315" name="Google Shape;31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518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IN" b="0" i="0">
                <a:solidFill>
                  <a:srgbClr val="333333"/>
                </a:solidFill>
                <a:latin typeface="Poppins"/>
                <a:ea typeface="Poppins"/>
                <a:cs typeface="Poppins"/>
                <a:sym typeface="Poppins"/>
              </a:rPr>
              <a:t>Self explanatory</a:t>
            </a:r>
            <a:endParaRPr b="0" i="0">
              <a:solidFill>
                <a:srgbClr val="333333"/>
              </a:solidFill>
              <a:latin typeface="Poppins"/>
              <a:ea typeface="Poppins"/>
              <a:cs typeface="Poppins"/>
              <a:sym typeface="Poppins"/>
            </a:endParaRPr>
          </a:p>
        </p:txBody>
      </p:sp>
      <p:sp>
        <p:nvSpPr>
          <p:cNvPr id="336" name="Google Shape;3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 name="Google Shape;18;p22">
            <a:extLst>
              <a:ext uri="{FF2B5EF4-FFF2-40B4-BE49-F238E27FC236}">
                <a16:creationId xmlns:a16="http://schemas.microsoft.com/office/drawing/2014/main" id="{EB220605-179A-E174-69BC-23C03F5CC0A3}"/>
              </a:ext>
            </a:extLst>
          </p:cNvPr>
          <p:cNvPicPr preferRelativeResize="0"/>
          <p:nvPr userDrawn="1"/>
        </p:nvPicPr>
        <p:blipFill>
          <a:blip r:embed="rId2"/>
          <a:srcRect/>
          <a:stretch/>
        </p:blipFill>
        <p:spPr>
          <a:xfrm>
            <a:off x="0" y="0"/>
            <a:ext cx="16255998" cy="9143998"/>
          </a:xfrm>
          <a:prstGeom prst="rect">
            <a:avLst/>
          </a:prstGeom>
          <a:noFill/>
          <a:ln>
            <a:noFill/>
          </a:ln>
        </p:spPr>
      </p:pic>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2" name="Q_No">
            <a:extLst>
              <a:ext uri="{FF2B5EF4-FFF2-40B4-BE49-F238E27FC236}">
                <a16:creationId xmlns:a16="http://schemas.microsoft.com/office/drawing/2014/main" id="{863EBE29-DCEE-1A83-6120-925E1A13DC1D}"/>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3" name="Q">
            <a:extLst>
              <a:ext uri="{FF2B5EF4-FFF2-40B4-BE49-F238E27FC236}">
                <a16:creationId xmlns:a16="http://schemas.microsoft.com/office/drawing/2014/main" id="{F58E07C1-AFBF-FD8C-05A6-EBFBEDAA5C2E}"/>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Tree>
    <p:extLst>
      <p:ext uri="{BB962C8B-B14F-4D97-AF65-F5344CB8AC3E}">
        <p14:creationId xmlns:p14="http://schemas.microsoft.com/office/powerpoint/2010/main" val="172774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dirty="0"/>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5" r:id="rId19"/>
    <p:sldLayoutId id="2147483722" r:id="rId20"/>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Text Placeholder 4">
            <a:extLst>
              <a:ext uri="{FF2B5EF4-FFF2-40B4-BE49-F238E27FC236}">
                <a16:creationId xmlns:a16="http://schemas.microsoft.com/office/drawing/2014/main" id="{B572FB00-E7E1-6578-3AD4-F39DE776BABC}"/>
              </a:ext>
            </a:extLst>
          </p:cNvPr>
          <p:cNvSpPr>
            <a:spLocks noGrp="1"/>
          </p:cNvSpPr>
          <p:nvPr>
            <p:ph type="body" idx="10"/>
          </p:nvPr>
        </p:nvSpPr>
        <p:spPr>
          <a:xfrm>
            <a:off x="653386" y="4114800"/>
            <a:ext cx="7835706" cy="914400"/>
          </a:xfrm>
        </p:spPr>
        <p:txBody>
          <a:bodyPr/>
          <a:lstStyle/>
          <a:p>
            <a:r>
              <a:rPr lang="en-US" dirty="0">
                <a:sym typeface="Open Sans"/>
              </a:rPr>
              <a:t>Build a Strong MERN Foundation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71" name="Google Shape;371;p1"/>
          <p:cNvSpPr/>
          <p:nvPr/>
        </p:nvSpPr>
        <p:spPr>
          <a:xfrm>
            <a:off x="1295401" y="1326518"/>
            <a:ext cx="13690199" cy="1255500"/>
          </a:xfrm>
          <a:prstGeom prst="roundRect">
            <a:avLst>
              <a:gd name="adj" fmla="val 16667"/>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a:buChar char="•"/>
            </a:pPr>
            <a:r>
              <a:rPr lang="en-US" sz="2200" b="0" i="0" u="none" strike="noStrike" cap="none">
                <a:solidFill>
                  <a:srgbClr val="3F3F3F"/>
                </a:solidFill>
                <a:latin typeface="Open Sans"/>
                <a:ea typeface="Open Sans"/>
                <a:cs typeface="Open Sans"/>
                <a:sym typeface="Open Sans"/>
              </a:rPr>
              <a:t>Version control is a system that records changes to a set of files over a time period to recall specific versions.</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1400"/>
              <a:buFont typeface="Arial"/>
              <a:buChar char="•"/>
            </a:pPr>
            <a:r>
              <a:rPr lang="en-US" sz="2200" b="0" i="0" u="none" strike="noStrike" cap="none">
                <a:solidFill>
                  <a:srgbClr val="3F3F3F"/>
                </a:solidFill>
                <a:latin typeface="Open Sans"/>
                <a:ea typeface="Open Sans"/>
                <a:cs typeface="Open Sans"/>
                <a:sym typeface="Open Sans"/>
              </a:rPr>
              <a:t>Version Control System (VCS) can be used </a:t>
            </a:r>
            <a:r>
              <a:rPr lang="en-US" sz="2200" b="0" i="0" u="none" strike="noStrike" cap="none">
                <a:solidFill>
                  <a:srgbClr val="3F3F3F"/>
                </a:solidFill>
                <a:highlight>
                  <a:srgbClr val="FFFFFF"/>
                </a:highlight>
                <a:latin typeface="Open Sans"/>
                <a:ea typeface="Open Sans"/>
                <a:cs typeface="Open Sans"/>
                <a:sym typeface="Open Sans"/>
              </a:rPr>
              <a:t>to store every ve</a:t>
            </a:r>
            <a:r>
              <a:rPr lang="en-US" sz="2200" b="0" i="0" u="none" strike="noStrike" cap="none">
                <a:solidFill>
                  <a:srgbClr val="3F3F3F"/>
                </a:solidFill>
                <a:latin typeface="Open Sans"/>
                <a:ea typeface="Open Sans"/>
                <a:cs typeface="Open Sans"/>
                <a:sym typeface="Open Sans"/>
              </a:rPr>
              <a:t>rsion of an image or layout.</a:t>
            </a:r>
            <a:endParaRPr sz="1400" b="0" i="0" u="none" strike="noStrike" cap="none">
              <a:solidFill>
                <a:srgbClr val="3F3F3F"/>
              </a:solidFill>
              <a:latin typeface="Arial"/>
              <a:ea typeface="Arial"/>
              <a:cs typeface="Arial"/>
              <a:sym typeface="Arial"/>
            </a:endParaRPr>
          </a:p>
        </p:txBody>
      </p:sp>
      <p:sp>
        <p:nvSpPr>
          <p:cNvPr id="349" name="Google Shape;349;p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Definition of Version Control Systems</a:t>
            </a:r>
            <a:endParaRPr dirty="0"/>
          </a:p>
        </p:txBody>
      </p:sp>
      <p:pic>
        <p:nvPicPr>
          <p:cNvPr id="350" name="Google Shape;350;p1" descr="Image result for html page"/>
          <p:cNvPicPr preferRelativeResize="0"/>
          <p:nvPr/>
        </p:nvPicPr>
        <p:blipFill rotWithShape="1">
          <a:blip r:embed="rId3">
            <a:alphaModFix/>
          </a:blip>
          <a:srcRect/>
          <a:stretch/>
        </p:blipFill>
        <p:spPr>
          <a:xfrm>
            <a:off x="1204066" y="5234737"/>
            <a:ext cx="4185834" cy="2379663"/>
          </a:xfrm>
          <a:prstGeom prst="rect">
            <a:avLst/>
          </a:prstGeom>
          <a:noFill/>
          <a:ln>
            <a:noFill/>
          </a:ln>
        </p:spPr>
      </p:pic>
      <p:pic>
        <p:nvPicPr>
          <p:cNvPr id="351" name="Google Shape;351;p1" descr="Image result for html page"/>
          <p:cNvPicPr preferRelativeResize="0"/>
          <p:nvPr/>
        </p:nvPicPr>
        <p:blipFill rotWithShape="1">
          <a:blip r:embed="rId3">
            <a:alphaModFix/>
          </a:blip>
          <a:srcRect/>
          <a:stretch/>
        </p:blipFill>
        <p:spPr>
          <a:xfrm>
            <a:off x="6056314" y="5187567"/>
            <a:ext cx="4268807" cy="2426833"/>
          </a:xfrm>
          <a:prstGeom prst="rect">
            <a:avLst/>
          </a:prstGeom>
          <a:noFill/>
          <a:ln>
            <a:noFill/>
          </a:ln>
        </p:spPr>
      </p:pic>
      <p:sp>
        <p:nvSpPr>
          <p:cNvPr id="352" name="Google Shape;352;p1"/>
          <p:cNvSpPr txBox="1"/>
          <p:nvPr/>
        </p:nvSpPr>
        <p:spPr>
          <a:xfrm>
            <a:off x="1295400" y="6270679"/>
            <a:ext cx="1104900" cy="307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3" name="Google Shape;353;p1" descr="Image result for html page"/>
          <p:cNvPicPr preferRelativeResize="0"/>
          <p:nvPr/>
        </p:nvPicPr>
        <p:blipFill rotWithShape="1">
          <a:blip r:embed="rId3">
            <a:alphaModFix/>
          </a:blip>
          <a:srcRect/>
          <a:stretch/>
        </p:blipFill>
        <p:spPr>
          <a:xfrm>
            <a:off x="10966512" y="5192825"/>
            <a:ext cx="4185834" cy="2379663"/>
          </a:xfrm>
          <a:prstGeom prst="rect">
            <a:avLst/>
          </a:prstGeom>
          <a:noFill/>
          <a:ln>
            <a:noFill/>
          </a:ln>
        </p:spPr>
      </p:pic>
      <p:sp>
        <p:nvSpPr>
          <p:cNvPr id="354" name="Google Shape;354;p1"/>
          <p:cNvSpPr txBox="1"/>
          <p:nvPr/>
        </p:nvSpPr>
        <p:spPr>
          <a:xfrm>
            <a:off x="10528300" y="3810000"/>
            <a:ext cx="1676400" cy="625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5" name="Google Shape;355;p1"/>
          <p:cNvPicPr preferRelativeResize="0"/>
          <p:nvPr/>
        </p:nvPicPr>
        <p:blipFill rotWithShape="1">
          <a:blip r:embed="rId4">
            <a:alphaModFix/>
          </a:blip>
          <a:srcRect/>
          <a:stretch/>
        </p:blipFill>
        <p:spPr>
          <a:xfrm>
            <a:off x="11051771" y="5816245"/>
            <a:ext cx="3680229" cy="1399524"/>
          </a:xfrm>
          <a:prstGeom prst="rect">
            <a:avLst/>
          </a:prstGeom>
          <a:noFill/>
          <a:ln>
            <a:noFill/>
          </a:ln>
        </p:spPr>
      </p:pic>
      <p:sp>
        <p:nvSpPr>
          <p:cNvPr id="356" name="Google Shape;356;p1"/>
          <p:cNvSpPr/>
          <p:nvPr/>
        </p:nvSpPr>
        <p:spPr>
          <a:xfrm>
            <a:off x="5555891" y="6382657"/>
            <a:ext cx="348000" cy="266700"/>
          </a:xfrm>
          <a:prstGeom prst="rightArrow">
            <a:avLst>
              <a:gd name="adj1" fmla="val 50000"/>
              <a:gd name="adj2" fmla="val 50000"/>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7" name="Google Shape;357;p1"/>
          <p:cNvSpPr/>
          <p:nvPr/>
        </p:nvSpPr>
        <p:spPr>
          <a:xfrm>
            <a:off x="10478971" y="6291217"/>
            <a:ext cx="348000" cy="266700"/>
          </a:xfrm>
          <a:prstGeom prst="rightArrow">
            <a:avLst>
              <a:gd name="adj1" fmla="val 50000"/>
              <a:gd name="adj2" fmla="val 50000"/>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8" name="Google Shape;358;p1"/>
          <p:cNvSpPr txBox="1"/>
          <p:nvPr/>
        </p:nvSpPr>
        <p:spPr>
          <a:xfrm>
            <a:off x="2413000" y="7761094"/>
            <a:ext cx="2692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Created</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59" name="Google Shape;359;p1"/>
          <p:cNvSpPr txBox="1"/>
          <p:nvPr/>
        </p:nvSpPr>
        <p:spPr>
          <a:xfrm>
            <a:off x="7423200" y="7761094"/>
            <a:ext cx="1612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Modified</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60" name="Google Shape;360;p1"/>
          <p:cNvSpPr txBox="1"/>
          <p:nvPr/>
        </p:nvSpPr>
        <p:spPr>
          <a:xfrm>
            <a:off x="12255600" y="7761094"/>
            <a:ext cx="1612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Modified</a:t>
            </a:r>
            <a:endParaRPr sz="2200" b="0" i="0" u="none" strike="noStrike" cap="none">
              <a:solidFill>
                <a:schemeClr val="tx1">
                  <a:lumMod val="75000"/>
                  <a:lumOff val="25000"/>
                </a:schemeClr>
              </a:solidFill>
              <a:latin typeface="Open Sans"/>
              <a:ea typeface="Open Sans"/>
              <a:cs typeface="Open Sans"/>
              <a:sym typeface="Open Sans"/>
            </a:endParaRPr>
          </a:p>
        </p:txBody>
      </p:sp>
      <p:cxnSp>
        <p:nvCxnSpPr>
          <p:cNvPr id="361" name="Google Shape;361;p1"/>
          <p:cNvCxnSpPr/>
          <p:nvPr/>
        </p:nvCxnSpPr>
        <p:spPr>
          <a:xfrm rot="10800000" flipH="1">
            <a:off x="2590800" y="4216800"/>
            <a:ext cx="11277600" cy="12300"/>
          </a:xfrm>
          <a:prstGeom prst="straightConnector1">
            <a:avLst/>
          </a:prstGeom>
          <a:noFill/>
          <a:ln w="28575" cap="flat" cmpd="sng">
            <a:solidFill>
              <a:srgbClr val="0070C0"/>
            </a:solidFill>
            <a:prstDash val="solid"/>
            <a:round/>
            <a:headEnd type="triangle" w="med" len="med"/>
            <a:tailEnd type="triangle" w="med" len="med"/>
          </a:ln>
        </p:spPr>
      </p:cxnSp>
      <p:cxnSp>
        <p:nvCxnSpPr>
          <p:cNvPr id="362" name="Google Shape;362;p1"/>
          <p:cNvCxnSpPr/>
          <p:nvPr/>
        </p:nvCxnSpPr>
        <p:spPr>
          <a:xfrm>
            <a:off x="3581400" y="4276270"/>
            <a:ext cx="0" cy="958500"/>
          </a:xfrm>
          <a:prstGeom prst="straightConnector1">
            <a:avLst/>
          </a:prstGeom>
          <a:noFill/>
          <a:ln w="28575" cap="flat" cmpd="sng">
            <a:solidFill>
              <a:srgbClr val="0070C0"/>
            </a:solidFill>
            <a:prstDash val="solid"/>
            <a:round/>
            <a:headEnd type="none" w="sm" len="sm"/>
            <a:tailEnd type="none" w="sm" len="sm"/>
          </a:ln>
        </p:spPr>
      </p:cxnSp>
      <p:cxnSp>
        <p:nvCxnSpPr>
          <p:cNvPr id="363" name="Google Shape;363;p1"/>
          <p:cNvCxnSpPr/>
          <p:nvPr/>
        </p:nvCxnSpPr>
        <p:spPr>
          <a:xfrm>
            <a:off x="8216900" y="4250870"/>
            <a:ext cx="0" cy="958500"/>
          </a:xfrm>
          <a:prstGeom prst="straightConnector1">
            <a:avLst/>
          </a:prstGeom>
          <a:noFill/>
          <a:ln w="28575" cap="flat" cmpd="sng">
            <a:solidFill>
              <a:srgbClr val="0070C0"/>
            </a:solidFill>
            <a:prstDash val="solid"/>
            <a:round/>
            <a:headEnd type="none" w="sm" len="sm"/>
            <a:tailEnd type="none" w="sm" len="sm"/>
          </a:ln>
        </p:spPr>
      </p:cxnSp>
      <p:cxnSp>
        <p:nvCxnSpPr>
          <p:cNvPr id="364" name="Google Shape;364;p1"/>
          <p:cNvCxnSpPr>
            <a:cxnSpLocks/>
          </p:cNvCxnSpPr>
          <p:nvPr/>
        </p:nvCxnSpPr>
        <p:spPr>
          <a:xfrm>
            <a:off x="12471400" y="4225470"/>
            <a:ext cx="0" cy="983900"/>
          </a:xfrm>
          <a:prstGeom prst="straightConnector1">
            <a:avLst/>
          </a:prstGeom>
          <a:noFill/>
          <a:ln w="28575" cap="flat" cmpd="sng">
            <a:solidFill>
              <a:srgbClr val="0070C0"/>
            </a:solidFill>
            <a:prstDash val="solid"/>
            <a:round/>
            <a:headEnd type="none" w="sm" len="sm"/>
            <a:tailEnd type="none" w="sm" len="sm"/>
          </a:ln>
        </p:spPr>
      </p:cxnSp>
      <p:sp>
        <p:nvSpPr>
          <p:cNvPr id="365" name="Google Shape;365;p1"/>
          <p:cNvSpPr/>
          <p:nvPr/>
        </p:nvSpPr>
        <p:spPr>
          <a:xfrm>
            <a:off x="3492500" y="4150946"/>
            <a:ext cx="177900" cy="179400"/>
          </a:xfrm>
          <a:prstGeom prst="flowChartConnector">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6" name="Google Shape;366;p1"/>
          <p:cNvSpPr/>
          <p:nvPr/>
        </p:nvSpPr>
        <p:spPr>
          <a:xfrm>
            <a:off x="12369800" y="4125546"/>
            <a:ext cx="177900" cy="179400"/>
          </a:xfrm>
          <a:prstGeom prst="flowChartConnector">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7" name="Google Shape;367;p1"/>
          <p:cNvSpPr/>
          <p:nvPr/>
        </p:nvSpPr>
        <p:spPr>
          <a:xfrm>
            <a:off x="8128000" y="4125546"/>
            <a:ext cx="177900" cy="179400"/>
          </a:xfrm>
          <a:prstGeom prst="flowChartConnector">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8" name="Google Shape;368;p1"/>
          <p:cNvSpPr txBox="1"/>
          <p:nvPr/>
        </p:nvSpPr>
        <p:spPr>
          <a:xfrm>
            <a:off x="3022599" y="3708400"/>
            <a:ext cx="162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Version 1</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69" name="Google Shape;369;p1"/>
          <p:cNvSpPr txBox="1"/>
          <p:nvPr/>
        </p:nvSpPr>
        <p:spPr>
          <a:xfrm>
            <a:off x="11823699" y="3657600"/>
            <a:ext cx="162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Version 3</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70" name="Google Shape;370;p1"/>
          <p:cNvSpPr txBox="1"/>
          <p:nvPr/>
        </p:nvSpPr>
        <p:spPr>
          <a:xfrm>
            <a:off x="7581899" y="3594100"/>
            <a:ext cx="1625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Version 2</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72" name="Google Shape;372;p1"/>
          <p:cNvSpPr txBox="1"/>
          <p:nvPr/>
        </p:nvSpPr>
        <p:spPr>
          <a:xfrm>
            <a:off x="1613647" y="3012141"/>
            <a:ext cx="2151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For example:</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6B507DB1-D68F-0D19-CA1E-3A18ABA688A2}"/>
              </a:ext>
            </a:extLst>
          </p:cNvPr>
          <p:cNvSpPr/>
          <p:nvPr/>
        </p:nvSpPr>
        <p:spPr>
          <a:xfrm>
            <a:off x="3987800" y="816324"/>
            <a:ext cx="8290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Benefits of Version Control System</a:t>
            </a:r>
            <a:endParaRPr dirty="0"/>
          </a:p>
        </p:txBody>
      </p:sp>
      <p:grpSp>
        <p:nvGrpSpPr>
          <p:cNvPr id="380" name="Google Shape;380;p9"/>
          <p:cNvGrpSpPr/>
          <p:nvPr/>
        </p:nvGrpSpPr>
        <p:grpSpPr>
          <a:xfrm>
            <a:off x="2892954" y="2863356"/>
            <a:ext cx="10928856" cy="3964253"/>
            <a:chOff x="1482491" y="1157332"/>
            <a:chExt cx="6552950" cy="2376969"/>
          </a:xfrm>
        </p:grpSpPr>
        <p:sp>
          <p:nvSpPr>
            <p:cNvPr id="381" name="Google Shape;381;p9"/>
            <p:cNvSpPr/>
            <p:nvPr/>
          </p:nvSpPr>
          <p:spPr>
            <a:xfrm>
              <a:off x="4530053" y="1762922"/>
              <a:ext cx="88978" cy="489376"/>
            </a:xfrm>
            <a:custGeom>
              <a:avLst/>
              <a:gdLst/>
              <a:ahLst/>
              <a:cxnLst/>
              <a:rect l="l" t="t" r="r" b="b"/>
              <a:pathLst>
                <a:path w="69" h="379" extrusionOk="0">
                  <a:moveTo>
                    <a:pt x="35" y="0"/>
                  </a:moveTo>
                  <a:cubicBezTo>
                    <a:pt x="15" y="0"/>
                    <a:pt x="0" y="15"/>
                    <a:pt x="0" y="34"/>
                  </a:cubicBezTo>
                  <a:cubicBezTo>
                    <a:pt x="0" y="344"/>
                    <a:pt x="0" y="344"/>
                    <a:pt x="0" y="344"/>
                  </a:cubicBezTo>
                  <a:cubicBezTo>
                    <a:pt x="0" y="364"/>
                    <a:pt x="15" y="379"/>
                    <a:pt x="35" y="379"/>
                  </a:cubicBezTo>
                  <a:cubicBezTo>
                    <a:pt x="54" y="379"/>
                    <a:pt x="69" y="364"/>
                    <a:pt x="69" y="344"/>
                  </a:cubicBezTo>
                  <a:cubicBezTo>
                    <a:pt x="69" y="34"/>
                    <a:pt x="69" y="34"/>
                    <a:pt x="69" y="34"/>
                  </a:cubicBezTo>
                  <a:cubicBezTo>
                    <a:pt x="69" y="15"/>
                    <a:pt x="54" y="0"/>
                    <a:pt x="3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82" name="Google Shape;382;p9"/>
            <p:cNvSpPr/>
            <p:nvPr/>
          </p:nvSpPr>
          <p:spPr>
            <a:xfrm>
              <a:off x="5740206" y="3383400"/>
              <a:ext cx="490646" cy="90248"/>
            </a:xfrm>
            <a:custGeom>
              <a:avLst/>
              <a:gdLst/>
              <a:ahLst/>
              <a:cxnLst/>
              <a:rect l="l" t="t" r="r" b="b"/>
              <a:pathLst>
                <a:path w="380" h="70" extrusionOk="0">
                  <a:moveTo>
                    <a:pt x="345" y="0"/>
                  </a:moveTo>
                  <a:cubicBezTo>
                    <a:pt x="35" y="0"/>
                    <a:pt x="35" y="0"/>
                    <a:pt x="35" y="0"/>
                  </a:cubicBezTo>
                  <a:cubicBezTo>
                    <a:pt x="16" y="0"/>
                    <a:pt x="0" y="15"/>
                    <a:pt x="0" y="35"/>
                  </a:cubicBezTo>
                  <a:cubicBezTo>
                    <a:pt x="0" y="54"/>
                    <a:pt x="16" y="70"/>
                    <a:pt x="35" y="70"/>
                  </a:cubicBezTo>
                  <a:cubicBezTo>
                    <a:pt x="345" y="70"/>
                    <a:pt x="345" y="70"/>
                    <a:pt x="345" y="70"/>
                  </a:cubicBezTo>
                  <a:cubicBezTo>
                    <a:pt x="364" y="70"/>
                    <a:pt x="380" y="54"/>
                    <a:pt x="380" y="35"/>
                  </a:cubicBezTo>
                  <a:cubicBezTo>
                    <a:pt x="380" y="15"/>
                    <a:pt x="364" y="0"/>
                    <a:pt x="345"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83" name="Google Shape;383;p9"/>
            <p:cNvSpPr/>
            <p:nvPr/>
          </p:nvSpPr>
          <p:spPr>
            <a:xfrm>
              <a:off x="2860931" y="3383400"/>
              <a:ext cx="488104" cy="90248"/>
            </a:xfrm>
            <a:custGeom>
              <a:avLst/>
              <a:gdLst/>
              <a:ahLst/>
              <a:cxnLst/>
              <a:rect l="l" t="t" r="r" b="b"/>
              <a:pathLst>
                <a:path w="379" h="70" extrusionOk="0">
                  <a:moveTo>
                    <a:pt x="345" y="0"/>
                  </a:moveTo>
                  <a:cubicBezTo>
                    <a:pt x="35" y="0"/>
                    <a:pt x="35" y="0"/>
                    <a:pt x="35" y="0"/>
                  </a:cubicBezTo>
                  <a:cubicBezTo>
                    <a:pt x="15" y="0"/>
                    <a:pt x="0" y="15"/>
                    <a:pt x="0" y="35"/>
                  </a:cubicBezTo>
                  <a:cubicBezTo>
                    <a:pt x="0" y="54"/>
                    <a:pt x="15" y="70"/>
                    <a:pt x="35" y="70"/>
                  </a:cubicBezTo>
                  <a:cubicBezTo>
                    <a:pt x="345" y="70"/>
                    <a:pt x="345" y="70"/>
                    <a:pt x="345" y="70"/>
                  </a:cubicBezTo>
                  <a:cubicBezTo>
                    <a:pt x="364" y="70"/>
                    <a:pt x="379" y="54"/>
                    <a:pt x="379" y="35"/>
                  </a:cubicBezTo>
                  <a:cubicBezTo>
                    <a:pt x="379" y="15"/>
                    <a:pt x="364" y="0"/>
                    <a:pt x="34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84" name="Google Shape;384;p9"/>
            <p:cNvSpPr/>
            <p:nvPr/>
          </p:nvSpPr>
          <p:spPr>
            <a:xfrm>
              <a:off x="5485842" y="2233594"/>
              <a:ext cx="372433" cy="392084"/>
            </a:xfrm>
            <a:custGeom>
              <a:avLst/>
              <a:gdLst/>
              <a:ahLst/>
              <a:cxnLst/>
              <a:rect l="l" t="t" r="r" b="b"/>
              <a:pathLst>
                <a:path w="289" h="289" extrusionOk="0">
                  <a:moveTo>
                    <a:pt x="279" y="10"/>
                  </a:moveTo>
                  <a:cubicBezTo>
                    <a:pt x="272" y="3"/>
                    <a:pt x="263" y="0"/>
                    <a:pt x="254" y="0"/>
                  </a:cubicBezTo>
                  <a:cubicBezTo>
                    <a:pt x="245" y="0"/>
                    <a:pt x="236" y="3"/>
                    <a:pt x="229" y="10"/>
                  </a:cubicBezTo>
                  <a:cubicBezTo>
                    <a:pt x="10" y="229"/>
                    <a:pt x="10" y="229"/>
                    <a:pt x="10" y="229"/>
                  </a:cubicBezTo>
                  <a:cubicBezTo>
                    <a:pt x="4" y="236"/>
                    <a:pt x="0" y="244"/>
                    <a:pt x="0" y="254"/>
                  </a:cubicBezTo>
                  <a:cubicBezTo>
                    <a:pt x="0" y="263"/>
                    <a:pt x="4" y="272"/>
                    <a:pt x="10" y="278"/>
                  </a:cubicBezTo>
                  <a:cubicBezTo>
                    <a:pt x="17" y="285"/>
                    <a:pt x="26" y="289"/>
                    <a:pt x="35" y="289"/>
                  </a:cubicBezTo>
                  <a:cubicBezTo>
                    <a:pt x="44" y="289"/>
                    <a:pt x="53" y="285"/>
                    <a:pt x="60" y="278"/>
                  </a:cubicBezTo>
                  <a:cubicBezTo>
                    <a:pt x="279" y="59"/>
                    <a:pt x="279" y="59"/>
                    <a:pt x="279" y="59"/>
                  </a:cubicBezTo>
                  <a:cubicBezTo>
                    <a:pt x="285" y="53"/>
                    <a:pt x="289" y="44"/>
                    <a:pt x="289" y="35"/>
                  </a:cubicBezTo>
                  <a:cubicBezTo>
                    <a:pt x="289" y="25"/>
                    <a:pt x="285" y="17"/>
                    <a:pt x="279" y="1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85" name="Google Shape;385;p9"/>
            <p:cNvSpPr/>
            <p:nvPr/>
          </p:nvSpPr>
          <p:spPr>
            <a:xfrm>
              <a:off x="3290809" y="2236077"/>
              <a:ext cx="372433" cy="372434"/>
            </a:xfrm>
            <a:custGeom>
              <a:avLst/>
              <a:gdLst/>
              <a:ahLst/>
              <a:cxnLst/>
              <a:rect l="l" t="t" r="r" b="b"/>
              <a:pathLst>
                <a:path w="289" h="289" extrusionOk="0">
                  <a:moveTo>
                    <a:pt x="60" y="10"/>
                  </a:moveTo>
                  <a:cubicBezTo>
                    <a:pt x="53" y="3"/>
                    <a:pt x="44" y="0"/>
                    <a:pt x="35" y="0"/>
                  </a:cubicBezTo>
                  <a:cubicBezTo>
                    <a:pt x="26" y="0"/>
                    <a:pt x="17" y="3"/>
                    <a:pt x="10" y="10"/>
                  </a:cubicBezTo>
                  <a:cubicBezTo>
                    <a:pt x="4" y="17"/>
                    <a:pt x="0" y="25"/>
                    <a:pt x="0" y="35"/>
                  </a:cubicBezTo>
                  <a:cubicBezTo>
                    <a:pt x="0" y="44"/>
                    <a:pt x="4" y="53"/>
                    <a:pt x="10" y="59"/>
                  </a:cubicBezTo>
                  <a:cubicBezTo>
                    <a:pt x="229" y="278"/>
                    <a:pt x="229" y="278"/>
                    <a:pt x="229" y="278"/>
                  </a:cubicBezTo>
                  <a:cubicBezTo>
                    <a:pt x="236" y="285"/>
                    <a:pt x="245" y="289"/>
                    <a:pt x="254" y="289"/>
                  </a:cubicBezTo>
                  <a:cubicBezTo>
                    <a:pt x="263" y="289"/>
                    <a:pt x="272" y="285"/>
                    <a:pt x="279" y="278"/>
                  </a:cubicBezTo>
                  <a:cubicBezTo>
                    <a:pt x="285" y="272"/>
                    <a:pt x="289" y="263"/>
                    <a:pt x="289" y="254"/>
                  </a:cubicBezTo>
                  <a:cubicBezTo>
                    <a:pt x="289" y="244"/>
                    <a:pt x="285" y="236"/>
                    <a:pt x="279" y="229"/>
                  </a:cubicBezTo>
                  <a:lnTo>
                    <a:pt x="60" y="10"/>
                  </a:ln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386" name="Google Shape;386;p9"/>
            <p:cNvSpPr txBox="1"/>
            <p:nvPr/>
          </p:nvSpPr>
          <p:spPr>
            <a:xfrm>
              <a:off x="6493862" y="3276001"/>
              <a:ext cx="1284900" cy="25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Backing up</a:t>
              </a:r>
              <a:endParaRPr sz="1400" b="0" i="0" u="none" strike="noStrike" cap="none">
                <a:solidFill>
                  <a:schemeClr val="tx1">
                    <a:lumMod val="75000"/>
                    <a:lumOff val="25000"/>
                  </a:schemeClr>
                </a:solidFill>
                <a:latin typeface="Arial"/>
                <a:ea typeface="Arial"/>
                <a:cs typeface="Arial"/>
                <a:sym typeface="Arial"/>
              </a:endParaRPr>
            </a:p>
          </p:txBody>
        </p:sp>
        <p:sp>
          <p:nvSpPr>
            <p:cNvPr id="387" name="Google Shape;387;p9"/>
            <p:cNvSpPr txBox="1"/>
            <p:nvPr/>
          </p:nvSpPr>
          <p:spPr>
            <a:xfrm>
              <a:off x="5957882" y="1923157"/>
              <a:ext cx="2077559" cy="4613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Parallel production and development</a:t>
              </a:r>
              <a:endParaRPr sz="1400" b="0" i="0" u="none" strike="noStrike" cap="none">
                <a:solidFill>
                  <a:schemeClr val="tx1">
                    <a:lumMod val="75000"/>
                    <a:lumOff val="25000"/>
                  </a:schemeClr>
                </a:solidFill>
                <a:latin typeface="Arial"/>
                <a:ea typeface="Arial"/>
                <a:cs typeface="Arial"/>
                <a:sym typeface="Arial"/>
              </a:endParaRPr>
            </a:p>
          </p:txBody>
        </p:sp>
        <p:sp>
          <p:nvSpPr>
            <p:cNvPr id="388" name="Google Shape;388;p9"/>
            <p:cNvSpPr txBox="1"/>
            <p:nvPr/>
          </p:nvSpPr>
          <p:spPr>
            <a:xfrm>
              <a:off x="3522960" y="1157332"/>
              <a:ext cx="2098080" cy="4613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rPr>
                <a:t>Mitigating code mismatch</a:t>
              </a:r>
              <a:endParaRPr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9" name="Google Shape;389;p9"/>
            <p:cNvSpPr txBox="1"/>
            <p:nvPr/>
          </p:nvSpPr>
          <p:spPr>
            <a:xfrm>
              <a:off x="1575265" y="1962180"/>
              <a:ext cx="1419426" cy="2583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Storing versions</a:t>
              </a:r>
              <a:endParaRPr sz="1400" b="0" i="0" u="none" strike="noStrike" cap="none">
                <a:solidFill>
                  <a:schemeClr val="tx1">
                    <a:lumMod val="75000"/>
                    <a:lumOff val="25000"/>
                  </a:schemeClr>
                </a:solidFill>
                <a:latin typeface="Arial"/>
                <a:ea typeface="Arial"/>
                <a:cs typeface="Arial"/>
                <a:sym typeface="Arial"/>
              </a:endParaRPr>
            </a:p>
          </p:txBody>
        </p:sp>
        <p:sp>
          <p:nvSpPr>
            <p:cNvPr id="390" name="Google Shape;390;p9"/>
            <p:cNvSpPr txBox="1"/>
            <p:nvPr/>
          </p:nvSpPr>
          <p:spPr>
            <a:xfrm>
              <a:off x="1482491" y="3275994"/>
              <a:ext cx="1173000" cy="25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Collaborating</a:t>
              </a:r>
              <a:endParaRPr sz="1400" b="0" i="0" u="none" strike="noStrike" cap="none">
                <a:solidFill>
                  <a:schemeClr val="tx1">
                    <a:lumMod val="75000"/>
                    <a:lumOff val="25000"/>
                  </a:schemeClr>
                </a:solidFill>
                <a:latin typeface="Arial"/>
                <a:ea typeface="Arial"/>
                <a:cs typeface="Arial"/>
                <a:sym typeface="Arial"/>
              </a:endParaRPr>
            </a:p>
          </p:txBody>
        </p:sp>
      </p:grpSp>
      <p:pic>
        <p:nvPicPr>
          <p:cNvPr id="391" name="Google Shape;391;p9" descr="A close up of a computer&#10;&#10;Description automatically generated"/>
          <p:cNvPicPr preferRelativeResize="0"/>
          <p:nvPr/>
        </p:nvPicPr>
        <p:blipFill rotWithShape="1">
          <a:blip r:embed="rId3">
            <a:alphaModFix/>
          </a:blip>
          <a:srcRect l="8846" r="14029"/>
          <a:stretch/>
        </p:blipFill>
        <p:spPr>
          <a:xfrm>
            <a:off x="6710267" y="5718729"/>
            <a:ext cx="2827467" cy="1714421"/>
          </a:xfrm>
          <a:prstGeom prst="rect">
            <a:avLst/>
          </a:prstGeom>
          <a:noFill/>
          <a:ln>
            <a:noFill/>
          </a:ln>
        </p:spPr>
      </p:pic>
      <p:sp>
        <p:nvSpPr>
          <p:cNvPr id="392" name="Google Shape;392;p9"/>
          <p:cNvSpPr/>
          <p:nvPr/>
        </p:nvSpPr>
        <p:spPr>
          <a:xfrm>
            <a:off x="3690102" y="1662905"/>
            <a:ext cx="8875796" cy="40538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Some benefits of the version control system are:</a:t>
            </a:r>
            <a:endParaRPr sz="1400" b="0" i="0" u="none" strike="noStrike" cap="none">
              <a:solidFill>
                <a:schemeClr val="tx1">
                  <a:lumMod val="75000"/>
                  <a:lumOff val="25000"/>
                </a:schemeClr>
              </a:solidFill>
              <a:latin typeface="Arial"/>
              <a:ea typeface="Arial"/>
              <a:cs typeface="Arial"/>
              <a:sym typeface="Arial"/>
            </a:endParaRPr>
          </a:p>
        </p:txBody>
      </p:sp>
      <p:sp>
        <p:nvSpPr>
          <p:cNvPr id="5" name="Brandline_LVC">
            <a:extLst>
              <a:ext uri="{FF2B5EF4-FFF2-40B4-BE49-F238E27FC236}">
                <a16:creationId xmlns:a16="http://schemas.microsoft.com/office/drawing/2014/main" id="{7D90E5B3-772F-3694-7402-D4293E72886A}"/>
              </a:ext>
            </a:extLst>
          </p:cNvPr>
          <p:cNvSpPr/>
          <p:nvPr/>
        </p:nvSpPr>
        <p:spPr>
          <a:xfrm>
            <a:off x="4292600" y="816324"/>
            <a:ext cx="76855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What Is Git?</a:t>
            </a:r>
            <a:endParaRPr dirty="0"/>
          </a:p>
        </p:txBody>
      </p:sp>
      <p:sp>
        <p:nvSpPr>
          <p:cNvPr id="400" name="Google Shape;400;p10" descr="Image result for pointing hand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2610100" y="1590029"/>
            <a:ext cx="11495875" cy="1086600"/>
          </a:xfrm>
          <a:prstGeom prst="roundRect">
            <a:avLst>
              <a:gd name="adj" fmla="val 16667"/>
            </a:avLst>
          </a:prstGeom>
          <a:noFill/>
          <a:ln w="1905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 is a version control system for tracking changes in computer files. It is generally used for source code management in software development. </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402" name="Google Shape;402;p10"/>
          <p:cNvPicPr preferRelativeResize="0"/>
          <p:nvPr/>
        </p:nvPicPr>
        <p:blipFill rotWithShape="1">
          <a:blip r:embed="rId3">
            <a:alphaModFix/>
          </a:blip>
          <a:srcRect t="9730" b="16325"/>
          <a:stretch/>
        </p:blipFill>
        <p:spPr>
          <a:xfrm>
            <a:off x="4476582" y="3525619"/>
            <a:ext cx="7283342" cy="3223534"/>
          </a:xfrm>
          <a:prstGeom prst="rect">
            <a:avLst/>
          </a:prstGeom>
          <a:noFill/>
          <a:ln>
            <a:noFill/>
          </a:ln>
        </p:spPr>
      </p:pic>
      <p:sp>
        <p:nvSpPr>
          <p:cNvPr id="403" name="Google Shape;403;p10"/>
          <p:cNvSpPr txBox="1"/>
          <p:nvPr/>
        </p:nvSpPr>
        <p:spPr>
          <a:xfrm>
            <a:off x="4320574" y="6749153"/>
            <a:ext cx="241892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Developers</a:t>
            </a:r>
            <a:r>
              <a:rPr lang="en-US" sz="2200" b="0" i="0" u="none" strike="noStrike" cap="none">
                <a:solidFill>
                  <a:srgbClr val="3A405A"/>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404" name="Google Shape;404;p10"/>
          <p:cNvSpPr txBox="1"/>
          <p:nvPr/>
        </p:nvSpPr>
        <p:spPr>
          <a:xfrm>
            <a:off x="8760225" y="6749153"/>
            <a:ext cx="241892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 Server</a:t>
            </a:r>
            <a:endParaRPr sz="1400" b="0" i="0" u="none" strike="noStrike" cap="none">
              <a:solidFill>
                <a:schemeClr val="tx1">
                  <a:lumMod val="75000"/>
                  <a:lumOff val="25000"/>
                </a:schemeClr>
              </a:solidFill>
              <a:latin typeface="Arial"/>
              <a:ea typeface="Arial"/>
              <a:cs typeface="Arial"/>
              <a:sym typeface="Arial"/>
            </a:endParaRPr>
          </a:p>
        </p:txBody>
      </p:sp>
      <p:sp>
        <p:nvSpPr>
          <p:cNvPr id="5" name="Brandline_LVC">
            <a:extLst>
              <a:ext uri="{FF2B5EF4-FFF2-40B4-BE49-F238E27FC236}">
                <a16:creationId xmlns:a16="http://schemas.microsoft.com/office/drawing/2014/main" id="{7FF65A4C-798F-23B6-6514-86B589B54B04}"/>
              </a:ext>
            </a:extLst>
          </p:cNvPr>
          <p:cNvSpPr/>
          <p:nvPr/>
        </p:nvSpPr>
        <p:spPr>
          <a:xfrm>
            <a:off x="6807201" y="816324"/>
            <a:ext cx="2641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What Is GitHub?</a:t>
            </a:r>
            <a:endParaRPr dirty="0"/>
          </a:p>
        </p:txBody>
      </p:sp>
      <p:pic>
        <p:nvPicPr>
          <p:cNvPr id="411" name="Google Shape;411;p11"/>
          <p:cNvPicPr preferRelativeResize="0"/>
          <p:nvPr/>
        </p:nvPicPr>
        <p:blipFill rotWithShape="1">
          <a:blip r:embed="rId3">
            <a:alphaModFix/>
          </a:blip>
          <a:srcRect/>
          <a:stretch/>
        </p:blipFill>
        <p:spPr>
          <a:xfrm>
            <a:off x="3347610" y="3219369"/>
            <a:ext cx="9560780" cy="4751765"/>
          </a:xfrm>
          <a:prstGeom prst="rect">
            <a:avLst/>
          </a:prstGeom>
          <a:noFill/>
          <a:ln>
            <a:solidFill>
              <a:schemeClr val="tx1">
                <a:lumMod val="75000"/>
                <a:lumOff val="25000"/>
              </a:schemeClr>
            </a:solidFill>
          </a:ln>
        </p:spPr>
      </p:pic>
      <p:sp>
        <p:nvSpPr>
          <p:cNvPr id="412" name="Google Shape;412;p11"/>
          <p:cNvSpPr/>
          <p:nvPr/>
        </p:nvSpPr>
        <p:spPr>
          <a:xfrm>
            <a:off x="2610100" y="1444095"/>
            <a:ext cx="11035800" cy="1086600"/>
          </a:xfrm>
          <a:prstGeom prst="roundRect">
            <a:avLst>
              <a:gd name="adj" fmla="val 16667"/>
            </a:avLst>
          </a:prstGeom>
          <a:noFill/>
          <a:ln w="1905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GitHub provides a web-based git repository hosting service which provides a web interface to upload files. </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0CF3E2BE-24B4-27CD-5261-622F669FB664}"/>
              </a:ext>
            </a:extLst>
          </p:cNvPr>
          <p:cNvSpPr/>
          <p:nvPr/>
        </p:nvSpPr>
        <p:spPr>
          <a:xfrm>
            <a:off x="6350000" y="816324"/>
            <a:ext cx="3554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6ea8db464a_0_3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What Is Bitbucket?</a:t>
            </a:r>
            <a:endParaRPr dirty="0"/>
          </a:p>
        </p:txBody>
      </p:sp>
      <p:sp>
        <p:nvSpPr>
          <p:cNvPr id="419" name="Google Shape;419;g6ea8db464a_0_37"/>
          <p:cNvSpPr/>
          <p:nvPr/>
        </p:nvSpPr>
        <p:spPr>
          <a:xfrm>
            <a:off x="1854250" y="1545750"/>
            <a:ext cx="12547500" cy="1452000"/>
          </a:xfrm>
          <a:prstGeom prst="roundRect">
            <a:avLst>
              <a:gd name="adj" fmla="val 16667"/>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Bitbucket is the Git repository management solution designed for professional teams. It provides a central place for managing git repositories, collaborate on source code, and guide the development process.</a:t>
            </a: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929BAE4F-41CE-C773-B74C-014566A99BD6}"/>
              </a:ext>
            </a:extLst>
          </p:cNvPr>
          <p:cNvGrpSpPr/>
          <p:nvPr/>
        </p:nvGrpSpPr>
        <p:grpSpPr>
          <a:xfrm>
            <a:off x="1854250" y="3626322"/>
            <a:ext cx="12593528" cy="3508047"/>
            <a:chOff x="1948075" y="4168168"/>
            <a:chExt cx="12593528" cy="3508047"/>
          </a:xfrm>
        </p:grpSpPr>
        <p:sp>
          <p:nvSpPr>
            <p:cNvPr id="420" name="Google Shape;420;g6ea8db464a_0_37"/>
            <p:cNvSpPr/>
            <p:nvPr/>
          </p:nvSpPr>
          <p:spPr>
            <a:xfrm>
              <a:off x="1948075" y="4472598"/>
              <a:ext cx="12313800" cy="3203617"/>
            </a:xfrm>
            <a:prstGeom prst="roundRect">
              <a:avLst>
                <a:gd name="adj" fmla="val 10110"/>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6ea8db464a_0_37"/>
            <p:cNvSpPr/>
            <p:nvPr/>
          </p:nvSpPr>
          <p:spPr>
            <a:xfrm>
              <a:off x="2357531" y="4168168"/>
              <a:ext cx="1717800" cy="4896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g6ea8db464a_0_37"/>
            <p:cNvSpPr txBox="1"/>
            <p:nvPr/>
          </p:nvSpPr>
          <p:spPr>
            <a:xfrm>
              <a:off x="2472024" y="4196589"/>
              <a:ext cx="1476000" cy="63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FFFFFF"/>
                  </a:solidFill>
                  <a:latin typeface="Open Sans"/>
                  <a:ea typeface="Open Sans"/>
                  <a:cs typeface="Open Sans"/>
                  <a:sym typeface="Open Sans"/>
                </a:rPr>
                <a:t>Features</a:t>
              </a:r>
              <a:endParaRPr sz="2200" b="1" i="0" u="none" strike="noStrike" cap="none">
                <a:solidFill>
                  <a:srgbClr val="FFFFFF"/>
                </a:solidFill>
                <a:latin typeface="Open Sans"/>
                <a:ea typeface="Open Sans"/>
                <a:cs typeface="Open Sans"/>
                <a:sym typeface="Open Sans"/>
              </a:endParaRPr>
            </a:p>
          </p:txBody>
        </p:sp>
        <p:sp>
          <p:nvSpPr>
            <p:cNvPr id="423" name="Google Shape;423;g6ea8db464a_0_37"/>
            <p:cNvSpPr txBox="1"/>
            <p:nvPr/>
          </p:nvSpPr>
          <p:spPr>
            <a:xfrm>
              <a:off x="2299804" y="4987442"/>
              <a:ext cx="12241799" cy="23151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Access control to restrict access to the source code</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Workflow control to enforce a project or team workflow</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Pull requests with in-line commenting for collaboration on code review</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Jira integration for full development traceability</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endParaRPr lang="en-US" sz="2200" b="0" i="0" u="none" strike="noStrike" cap="none">
                <a:solidFill>
                  <a:schemeClr val="tx1">
                    <a:lumMod val="75000"/>
                    <a:lumOff val="25000"/>
                  </a:schemeClr>
                </a:solidFill>
                <a:latin typeface="Open Sans"/>
                <a:ea typeface="Open Sans"/>
                <a:cs typeface="Open Sans"/>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sp>
        <p:nvSpPr>
          <p:cNvPr id="6" name="Brandline_LVC">
            <a:extLst>
              <a:ext uri="{FF2B5EF4-FFF2-40B4-BE49-F238E27FC236}">
                <a16:creationId xmlns:a16="http://schemas.microsoft.com/office/drawing/2014/main" id="{5F60CD67-F709-0EF0-B754-2B2DF94D724A}"/>
              </a:ext>
            </a:extLst>
          </p:cNvPr>
          <p:cNvSpPr/>
          <p:nvPr/>
        </p:nvSpPr>
        <p:spPr>
          <a:xfrm>
            <a:off x="6057900" y="816324"/>
            <a:ext cx="4151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92c9baa681_0_1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What Is GitLab?</a:t>
            </a:r>
            <a:endParaRPr dirty="0"/>
          </a:p>
        </p:txBody>
      </p:sp>
      <p:sp>
        <p:nvSpPr>
          <p:cNvPr id="430" name="Google Shape;430;g92c9baa681_0_112"/>
          <p:cNvSpPr/>
          <p:nvPr/>
        </p:nvSpPr>
        <p:spPr>
          <a:xfrm>
            <a:off x="3460775" y="1778025"/>
            <a:ext cx="9334450" cy="687300"/>
          </a:xfrm>
          <a:prstGeom prst="roundRect">
            <a:avLst>
              <a:gd name="adj" fmla="val 16667"/>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GitLab is a service that provides remote access to Git repositories.</a:t>
            </a:r>
            <a:endParaRPr sz="2200" b="0" i="0" u="none" strike="noStrike" cap="none">
              <a:solidFill>
                <a:srgbClr val="3F3F3F"/>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28789DF4-21D0-F799-0AA5-F1847B5480FD}"/>
              </a:ext>
            </a:extLst>
          </p:cNvPr>
          <p:cNvGrpSpPr/>
          <p:nvPr/>
        </p:nvGrpSpPr>
        <p:grpSpPr>
          <a:xfrm>
            <a:off x="3460775" y="3446835"/>
            <a:ext cx="12631383" cy="3231841"/>
            <a:chOff x="1812309" y="3691918"/>
            <a:chExt cx="12631383" cy="3231841"/>
          </a:xfrm>
        </p:grpSpPr>
        <p:sp>
          <p:nvSpPr>
            <p:cNvPr id="432" name="Google Shape;432;g92c9baa681_0_112"/>
            <p:cNvSpPr/>
            <p:nvPr/>
          </p:nvSpPr>
          <p:spPr>
            <a:xfrm>
              <a:off x="2221770" y="3691918"/>
              <a:ext cx="1717800" cy="4896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66E3E8E5-9BC3-CCD1-9E78-B61A4B138391}"/>
                </a:ext>
              </a:extLst>
            </p:cNvPr>
            <p:cNvGrpSpPr/>
            <p:nvPr/>
          </p:nvGrpSpPr>
          <p:grpSpPr>
            <a:xfrm>
              <a:off x="1812309" y="3720339"/>
              <a:ext cx="12631383" cy="3203420"/>
              <a:chOff x="1948070" y="4196589"/>
              <a:chExt cx="12631383" cy="3203420"/>
            </a:xfrm>
          </p:grpSpPr>
          <p:sp>
            <p:nvSpPr>
              <p:cNvPr id="431" name="Google Shape;431;g92c9baa681_0_112"/>
              <p:cNvSpPr/>
              <p:nvPr/>
            </p:nvSpPr>
            <p:spPr>
              <a:xfrm>
                <a:off x="1948070" y="4472609"/>
                <a:ext cx="9669942" cy="2927400"/>
              </a:xfrm>
              <a:prstGeom prst="roundRect">
                <a:avLst>
                  <a:gd name="adj" fmla="val 9913"/>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92c9baa681_0_112"/>
              <p:cNvSpPr txBox="1"/>
              <p:nvPr/>
            </p:nvSpPr>
            <p:spPr>
              <a:xfrm>
                <a:off x="2472024" y="4196589"/>
                <a:ext cx="1476000" cy="63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FFFFFF"/>
                    </a:solidFill>
                    <a:latin typeface="Open Sans"/>
                    <a:ea typeface="Open Sans"/>
                    <a:cs typeface="Open Sans"/>
                    <a:sym typeface="Open Sans"/>
                  </a:rPr>
                  <a:t>Features</a:t>
                </a:r>
                <a:endParaRPr sz="2200" b="1" i="0" u="none" strike="noStrike" cap="none">
                  <a:solidFill>
                    <a:srgbClr val="FFFFFF"/>
                  </a:solidFill>
                  <a:latin typeface="Open Sans"/>
                  <a:ea typeface="Open Sans"/>
                  <a:cs typeface="Open Sans"/>
                  <a:sym typeface="Open Sans"/>
                </a:endParaRPr>
              </a:p>
            </p:txBody>
          </p:sp>
          <p:sp>
            <p:nvSpPr>
              <p:cNvPr id="434" name="Google Shape;434;g92c9baa681_0_112"/>
              <p:cNvSpPr txBox="1"/>
              <p:nvPr/>
            </p:nvSpPr>
            <p:spPr>
              <a:xfrm>
                <a:off x="2337654" y="4911741"/>
                <a:ext cx="12241799" cy="23151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Provides internal management of git repositories</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Keeps the user code private</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Deploys the change on the user code</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0"/>
                  </a:spcBef>
                  <a:spcAft>
                    <a:spcPts val="0"/>
                  </a:spcAft>
                  <a:buClr>
                    <a:schemeClr val="dk1"/>
                  </a:buClr>
                  <a:buSzPts val="2200"/>
                  <a:buFont typeface="Open Sans"/>
                  <a:buChar char="•"/>
                </a:pPr>
                <a:r>
                  <a:rPr lang="en-US" sz="2200" b="0" i="0" u="none" strike="noStrike" cap="none">
                    <a:solidFill>
                      <a:schemeClr val="tx1">
                        <a:lumMod val="75000"/>
                        <a:lumOff val="25000"/>
                      </a:schemeClr>
                    </a:solidFill>
                    <a:latin typeface="Open Sans"/>
                    <a:ea typeface="Open Sans"/>
                    <a:cs typeface="Open Sans"/>
                    <a:sym typeface="Open Sans"/>
                  </a:rPr>
                  <a:t>Provides user-friendly web interface layer</a:t>
                </a:r>
                <a:endParaRPr sz="2200" b="0" i="0" u="none" strike="noStrike" cap="none">
                  <a:solidFill>
                    <a:schemeClr val="tx1">
                      <a:lumMod val="75000"/>
                      <a:lumOff val="25000"/>
                    </a:schemeClr>
                  </a:solidFill>
                  <a:latin typeface="Open Sans"/>
                  <a:ea typeface="Open Sans"/>
                  <a:cs typeface="Open Sans"/>
                  <a:sym typeface="Open Sans"/>
                </a:endParaRPr>
              </a:p>
            </p:txBody>
          </p:sp>
        </p:grpSp>
      </p:grpSp>
      <p:sp>
        <p:nvSpPr>
          <p:cNvPr id="20" name="Brandline_LVC">
            <a:extLst>
              <a:ext uri="{FF2B5EF4-FFF2-40B4-BE49-F238E27FC236}">
                <a16:creationId xmlns:a16="http://schemas.microsoft.com/office/drawing/2014/main" id="{6C2342BF-E3EE-3841-A388-D07976367623}"/>
              </a:ext>
            </a:extLst>
          </p:cNvPr>
          <p:cNvSpPr/>
          <p:nvPr/>
        </p:nvSpPr>
        <p:spPr>
          <a:xfrm>
            <a:off x="6413500" y="816324"/>
            <a:ext cx="3442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92c9baa681_0_0"/>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sym typeface="Open Sans"/>
              </a:rPr>
              <a:t>Working with Git</a:t>
            </a:r>
          </a:p>
          <a:p>
            <a:pPr lvl="0"/>
            <a:endParaRPr lang="en-US" dirty="0"/>
          </a:p>
        </p:txBody>
      </p:sp>
    </p:spTree>
    <p:extLst>
      <p:ext uri="{BB962C8B-B14F-4D97-AF65-F5344CB8AC3E}">
        <p14:creationId xmlns:p14="http://schemas.microsoft.com/office/powerpoint/2010/main" val="244955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Git</a:t>
            </a:r>
            <a:endParaRPr dirty="0"/>
          </a:p>
        </p:txBody>
      </p:sp>
      <p:pic>
        <p:nvPicPr>
          <p:cNvPr id="447" name="Google Shape;447;p12"/>
          <p:cNvPicPr preferRelativeResize="0"/>
          <p:nvPr/>
        </p:nvPicPr>
        <p:blipFill rotWithShape="1">
          <a:blip r:embed="rId3">
            <a:alphaModFix/>
          </a:blip>
          <a:srcRect/>
          <a:stretch/>
        </p:blipFill>
        <p:spPr>
          <a:xfrm>
            <a:off x="7197655" y="2855908"/>
            <a:ext cx="675766" cy="675766"/>
          </a:xfrm>
          <a:prstGeom prst="rect">
            <a:avLst/>
          </a:prstGeom>
          <a:noFill/>
          <a:ln>
            <a:noFill/>
          </a:ln>
        </p:spPr>
      </p:pic>
      <p:sp>
        <p:nvSpPr>
          <p:cNvPr id="448" name="Google Shape;448;p12"/>
          <p:cNvSpPr txBox="1"/>
          <p:nvPr/>
        </p:nvSpPr>
        <p:spPr>
          <a:xfrm>
            <a:off x="8113543" y="2868560"/>
            <a:ext cx="5373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Tracks changes in the source code</a:t>
            </a: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449" name="Google Shape;449;p12"/>
          <p:cNvGrpSpPr/>
          <p:nvPr/>
        </p:nvGrpSpPr>
        <p:grpSpPr>
          <a:xfrm>
            <a:off x="7154112" y="3904297"/>
            <a:ext cx="808787" cy="810614"/>
            <a:chOff x="3748593" y="1801066"/>
            <a:chExt cx="732439" cy="865200"/>
          </a:xfrm>
        </p:grpSpPr>
        <p:sp>
          <p:nvSpPr>
            <p:cNvPr id="450" name="Google Shape;450;p12"/>
            <p:cNvSpPr/>
            <p:nvPr/>
          </p:nvSpPr>
          <p:spPr>
            <a:xfrm>
              <a:off x="3748593" y="1801066"/>
              <a:ext cx="732439" cy="865200"/>
            </a:xfrm>
            <a:prstGeom prst="ellipse">
              <a:avLst/>
            </a:prstGeom>
            <a:solidFill>
              <a:srgbClr val="323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171616"/>
                </a:solidFill>
                <a:latin typeface="Open Sans"/>
                <a:ea typeface="Open Sans"/>
                <a:cs typeface="Open Sans"/>
                <a:sym typeface="Open Sans"/>
              </a:endParaRPr>
            </a:p>
          </p:txBody>
        </p:sp>
        <p:pic>
          <p:nvPicPr>
            <p:cNvPr id="451" name="Google Shape;451;p12"/>
            <p:cNvPicPr preferRelativeResize="0"/>
            <p:nvPr/>
          </p:nvPicPr>
          <p:blipFill rotWithShape="1">
            <a:blip r:embed="rId4"/>
            <a:srcRect/>
            <a:stretch/>
          </p:blipFill>
          <p:spPr>
            <a:xfrm>
              <a:off x="3853405" y="1922233"/>
              <a:ext cx="546596" cy="644216"/>
            </a:xfrm>
            <a:prstGeom prst="rect">
              <a:avLst/>
            </a:prstGeom>
          </p:spPr>
        </p:pic>
      </p:grpSp>
      <p:sp>
        <p:nvSpPr>
          <p:cNvPr id="452" name="Google Shape;452;p12"/>
          <p:cNvSpPr txBox="1"/>
          <p:nvPr/>
        </p:nvSpPr>
        <p:spPr>
          <a:xfrm>
            <a:off x="8113543" y="3859866"/>
            <a:ext cx="50202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Uses distributed version control tool for source code management</a:t>
            </a:r>
            <a:endParaRPr sz="2200" b="0" i="0" u="none" strike="noStrike" cap="none">
              <a:solidFill>
                <a:srgbClr val="3F3F3F"/>
              </a:solidFill>
              <a:latin typeface="Open Sans"/>
              <a:ea typeface="Open Sans"/>
              <a:cs typeface="Open Sans"/>
              <a:sym typeface="Open Sans"/>
            </a:endParaRPr>
          </a:p>
        </p:txBody>
      </p:sp>
      <p:grpSp>
        <p:nvGrpSpPr>
          <p:cNvPr id="453" name="Google Shape;453;p12"/>
          <p:cNvGrpSpPr/>
          <p:nvPr/>
        </p:nvGrpSpPr>
        <p:grpSpPr>
          <a:xfrm>
            <a:off x="7287345" y="5032016"/>
            <a:ext cx="485676" cy="761416"/>
            <a:chOff x="854364" y="1454966"/>
            <a:chExt cx="960120" cy="2061071"/>
          </a:xfrm>
        </p:grpSpPr>
        <p:pic>
          <p:nvPicPr>
            <p:cNvPr id="454" name="Google Shape;454;p12"/>
            <p:cNvPicPr preferRelativeResize="0"/>
            <p:nvPr/>
          </p:nvPicPr>
          <p:blipFill rotWithShape="1">
            <a:blip r:embed="rId5">
              <a:alphaModFix/>
              <a:duotone>
                <a:schemeClr val="accent5">
                  <a:shade val="45000"/>
                  <a:satMod val="135000"/>
                </a:schemeClr>
                <a:prstClr val="white"/>
              </a:duotone>
            </a:blip>
            <a:srcRect/>
            <a:stretch/>
          </p:blipFill>
          <p:spPr>
            <a:xfrm>
              <a:off x="854364" y="1454966"/>
              <a:ext cx="955266" cy="955266"/>
            </a:xfrm>
            <a:prstGeom prst="rect">
              <a:avLst/>
            </a:prstGeom>
            <a:noFill/>
            <a:ln>
              <a:noFill/>
            </a:ln>
          </p:spPr>
        </p:pic>
        <p:pic>
          <p:nvPicPr>
            <p:cNvPr id="455" name="Google Shape;455;p12"/>
            <p:cNvPicPr preferRelativeResize="0"/>
            <p:nvPr/>
          </p:nvPicPr>
          <p:blipFill rotWithShape="1">
            <a:blip r:embed="rId6">
              <a:alphaModFix/>
              <a:duotone>
                <a:schemeClr val="accent5">
                  <a:shade val="45000"/>
                  <a:satMod val="135000"/>
                </a:schemeClr>
                <a:prstClr val="white"/>
              </a:duotone>
            </a:blip>
            <a:srcRect/>
            <a:stretch/>
          </p:blipFill>
          <p:spPr>
            <a:xfrm>
              <a:off x="854364" y="2555917"/>
              <a:ext cx="960120" cy="960120"/>
            </a:xfrm>
            <a:prstGeom prst="rect">
              <a:avLst/>
            </a:prstGeom>
            <a:noFill/>
            <a:ln>
              <a:noFill/>
            </a:ln>
          </p:spPr>
        </p:pic>
      </p:grpSp>
      <p:sp>
        <p:nvSpPr>
          <p:cNvPr id="456" name="Google Shape;456;p12"/>
          <p:cNvSpPr txBox="1"/>
          <p:nvPr/>
        </p:nvSpPr>
        <p:spPr>
          <a:xfrm>
            <a:off x="8136808" y="4964040"/>
            <a:ext cx="54384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Allows multiple developers to work together</a:t>
            </a:r>
            <a:endParaRPr sz="2200" b="0" i="0" u="none" strike="noStrike" cap="none">
              <a:solidFill>
                <a:srgbClr val="3F3F3F"/>
              </a:solidFill>
              <a:latin typeface="Open Sans"/>
              <a:ea typeface="Open Sans"/>
              <a:cs typeface="Open Sans"/>
              <a:sym typeface="Open Sans"/>
            </a:endParaRPr>
          </a:p>
        </p:txBody>
      </p:sp>
      <p:sp>
        <p:nvSpPr>
          <p:cNvPr id="458" name="Google Shape;458;p12"/>
          <p:cNvSpPr/>
          <p:nvPr/>
        </p:nvSpPr>
        <p:spPr>
          <a:xfrm>
            <a:off x="7108607" y="6139764"/>
            <a:ext cx="854292" cy="854292"/>
          </a:xfrm>
          <a:prstGeom prst="ellipse">
            <a:avLst/>
          </a:prstGeom>
          <a:solidFill>
            <a:srgbClr val="6276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459" name="Google Shape;459;p12"/>
          <p:cNvPicPr preferRelativeResize="0"/>
          <p:nvPr/>
        </p:nvPicPr>
        <p:blipFill rotWithShape="1">
          <a:blip r:embed="rId7"/>
          <a:stretch/>
        </p:blipFill>
        <p:spPr>
          <a:xfrm>
            <a:off x="7287345" y="6273872"/>
            <a:ext cx="586076" cy="586076"/>
          </a:xfrm>
          <a:prstGeom prst="rect">
            <a:avLst/>
          </a:prstGeom>
        </p:spPr>
      </p:pic>
      <p:sp>
        <p:nvSpPr>
          <p:cNvPr id="460" name="Google Shape;460;p12"/>
          <p:cNvSpPr txBox="1"/>
          <p:nvPr/>
        </p:nvSpPr>
        <p:spPr>
          <a:xfrm>
            <a:off x="8129872" y="6057941"/>
            <a:ext cx="6533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Supports non-linear development because of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its several parallel branches</a:t>
            </a:r>
            <a:endParaRPr sz="2200" b="0" i="0" u="none" strike="noStrike" cap="none">
              <a:solidFill>
                <a:srgbClr val="3F3F3F"/>
              </a:solidFill>
              <a:latin typeface="Open Sans"/>
              <a:ea typeface="Open Sans"/>
              <a:cs typeface="Open Sans"/>
              <a:sym typeface="Open Sans"/>
            </a:endParaRPr>
          </a:p>
        </p:txBody>
      </p:sp>
      <p:pic>
        <p:nvPicPr>
          <p:cNvPr id="461" name="Google Shape;461;p12" descr="Git | Jenkins plugin"/>
          <p:cNvPicPr preferRelativeResize="0"/>
          <p:nvPr/>
        </p:nvPicPr>
        <p:blipFill rotWithShape="1">
          <a:blip r:embed="rId8">
            <a:alphaModFix/>
          </a:blip>
          <a:srcRect/>
          <a:stretch/>
        </p:blipFill>
        <p:spPr>
          <a:xfrm>
            <a:off x="1894924" y="3701700"/>
            <a:ext cx="4256750" cy="1785875"/>
          </a:xfrm>
          <a:prstGeom prst="rect">
            <a:avLst/>
          </a:prstGeom>
          <a:noFill/>
          <a:ln>
            <a:noFill/>
          </a:ln>
        </p:spPr>
      </p:pic>
      <p:sp>
        <p:nvSpPr>
          <p:cNvPr id="462" name="Google Shape;462;p12"/>
          <p:cNvSpPr/>
          <p:nvPr/>
        </p:nvSpPr>
        <p:spPr>
          <a:xfrm>
            <a:off x="5699027" y="1662905"/>
            <a:ext cx="4857946" cy="4173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Purpose of using Git:</a:t>
            </a:r>
            <a:endParaRPr sz="1400" b="0" i="0" u="none" strike="noStrike" cap="none">
              <a:solidFill>
                <a:schemeClr val="tx1">
                  <a:lumMod val="75000"/>
                  <a:lumOff val="25000"/>
                </a:schemeClr>
              </a:solidFill>
              <a:latin typeface="Arial"/>
              <a:ea typeface="Arial"/>
              <a:cs typeface="Arial"/>
              <a:sym typeface="Arial"/>
            </a:endParaRPr>
          </a:p>
        </p:txBody>
      </p:sp>
      <p:sp>
        <p:nvSpPr>
          <p:cNvPr id="5" name="Brandline_LVC">
            <a:extLst>
              <a:ext uri="{FF2B5EF4-FFF2-40B4-BE49-F238E27FC236}">
                <a16:creationId xmlns:a16="http://schemas.microsoft.com/office/drawing/2014/main" id="{86AD9669-192A-A222-7C91-0DAE932F8BAC}"/>
              </a:ext>
            </a:extLst>
          </p:cNvPr>
          <p:cNvSpPr/>
          <p:nvPr/>
        </p:nvSpPr>
        <p:spPr>
          <a:xfrm>
            <a:off x="7810500" y="816324"/>
            <a:ext cx="648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Features of Git</a:t>
            </a:r>
            <a:endParaRPr dirty="0"/>
          </a:p>
        </p:txBody>
      </p:sp>
      <p:grpSp>
        <p:nvGrpSpPr>
          <p:cNvPr id="469" name="Google Shape;469;p13"/>
          <p:cNvGrpSpPr/>
          <p:nvPr/>
        </p:nvGrpSpPr>
        <p:grpSpPr>
          <a:xfrm>
            <a:off x="991689" y="2490881"/>
            <a:ext cx="4427400" cy="1136821"/>
            <a:chOff x="991689" y="2567081"/>
            <a:chExt cx="4427400" cy="1136821"/>
          </a:xfrm>
        </p:grpSpPr>
        <p:grpSp>
          <p:nvGrpSpPr>
            <p:cNvPr id="470" name="Google Shape;470;p13"/>
            <p:cNvGrpSpPr/>
            <p:nvPr/>
          </p:nvGrpSpPr>
          <p:grpSpPr>
            <a:xfrm>
              <a:off x="991689" y="2567081"/>
              <a:ext cx="4427400" cy="1136821"/>
              <a:chOff x="1591435" y="2718487"/>
              <a:chExt cx="4427400" cy="1136821"/>
            </a:xfrm>
          </p:grpSpPr>
          <p:sp>
            <p:nvSpPr>
              <p:cNvPr id="471" name="Google Shape;471;p13"/>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72" name="Google Shape;472;p13"/>
              <p:cNvSpPr/>
              <p:nvPr/>
            </p:nvSpPr>
            <p:spPr>
              <a:xfrm>
                <a:off x="1741828" y="2718487"/>
                <a:ext cx="4131900" cy="1136700"/>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73" name="Google Shape;473;p13"/>
            <p:cNvSpPr txBox="1"/>
            <p:nvPr/>
          </p:nvSpPr>
          <p:spPr>
            <a:xfrm>
              <a:off x="1142082" y="2896793"/>
              <a:ext cx="4131900" cy="3969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Compatible</a:t>
              </a:r>
              <a:endParaRPr sz="2200" b="0" i="0" u="none" strike="noStrike" cap="none">
                <a:solidFill>
                  <a:srgbClr val="3F3F3F"/>
                </a:solidFill>
                <a:latin typeface="Arial"/>
                <a:ea typeface="Arial"/>
                <a:cs typeface="Arial"/>
                <a:sym typeface="Arial"/>
              </a:endParaRPr>
            </a:p>
          </p:txBody>
        </p:sp>
      </p:grpSp>
      <p:grpSp>
        <p:nvGrpSpPr>
          <p:cNvPr id="474" name="Google Shape;474;p13"/>
          <p:cNvGrpSpPr/>
          <p:nvPr/>
        </p:nvGrpSpPr>
        <p:grpSpPr>
          <a:xfrm>
            <a:off x="6001346" y="2490881"/>
            <a:ext cx="4427400" cy="1136821"/>
            <a:chOff x="6001346" y="2567081"/>
            <a:chExt cx="4427400" cy="1136821"/>
          </a:xfrm>
        </p:grpSpPr>
        <p:grpSp>
          <p:nvGrpSpPr>
            <p:cNvPr id="475" name="Google Shape;475;p13"/>
            <p:cNvGrpSpPr/>
            <p:nvPr/>
          </p:nvGrpSpPr>
          <p:grpSpPr>
            <a:xfrm>
              <a:off x="6001346" y="2567081"/>
              <a:ext cx="4427400" cy="1136821"/>
              <a:chOff x="1591435" y="2718487"/>
              <a:chExt cx="4427400" cy="1136821"/>
            </a:xfrm>
          </p:grpSpPr>
          <p:sp>
            <p:nvSpPr>
              <p:cNvPr id="476" name="Google Shape;476;p13"/>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77" name="Google Shape;477;p13"/>
              <p:cNvSpPr/>
              <p:nvPr/>
            </p:nvSpPr>
            <p:spPr>
              <a:xfrm>
                <a:off x="1741828" y="2718487"/>
                <a:ext cx="4131900" cy="1136700"/>
              </a:xfrm>
              <a:prstGeom prst="round2SameRect">
                <a:avLst>
                  <a:gd name="adj1" fmla="val 16993"/>
                  <a:gd name="adj2" fmla="val 0"/>
                </a:avLst>
              </a:prstGeom>
              <a:solidFill>
                <a:srgbClr val="FFC5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78" name="Google Shape;478;p13"/>
            <p:cNvSpPr txBox="1"/>
            <p:nvPr/>
          </p:nvSpPr>
          <p:spPr>
            <a:xfrm>
              <a:off x="6161498" y="2896793"/>
              <a:ext cx="4131900" cy="3969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Distributed</a:t>
              </a:r>
              <a:endParaRPr sz="2200" b="0" i="0" u="none" strike="noStrike" cap="none">
                <a:solidFill>
                  <a:srgbClr val="3F3F3F"/>
                </a:solidFill>
                <a:latin typeface="Arial"/>
                <a:ea typeface="Arial"/>
                <a:cs typeface="Arial"/>
                <a:sym typeface="Arial"/>
              </a:endParaRPr>
            </a:p>
          </p:txBody>
        </p:sp>
      </p:grpSp>
      <p:grpSp>
        <p:nvGrpSpPr>
          <p:cNvPr id="479" name="Google Shape;479;p13"/>
          <p:cNvGrpSpPr/>
          <p:nvPr/>
        </p:nvGrpSpPr>
        <p:grpSpPr>
          <a:xfrm>
            <a:off x="11011004" y="2490881"/>
            <a:ext cx="4427400" cy="1136821"/>
            <a:chOff x="11011004" y="2567081"/>
            <a:chExt cx="4427400" cy="1136821"/>
          </a:xfrm>
        </p:grpSpPr>
        <p:grpSp>
          <p:nvGrpSpPr>
            <p:cNvPr id="480" name="Google Shape;480;p13"/>
            <p:cNvGrpSpPr/>
            <p:nvPr/>
          </p:nvGrpSpPr>
          <p:grpSpPr>
            <a:xfrm>
              <a:off x="11011004" y="2567081"/>
              <a:ext cx="4427400" cy="1136821"/>
              <a:chOff x="1591435" y="2718487"/>
              <a:chExt cx="4427400" cy="1136821"/>
            </a:xfrm>
          </p:grpSpPr>
          <p:sp>
            <p:nvSpPr>
              <p:cNvPr id="481" name="Google Shape;481;p13"/>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82" name="Google Shape;482;p13"/>
              <p:cNvSpPr/>
              <p:nvPr/>
            </p:nvSpPr>
            <p:spPr>
              <a:xfrm>
                <a:off x="1741828" y="2718487"/>
                <a:ext cx="4131900" cy="1136700"/>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83" name="Google Shape;483;p13"/>
            <p:cNvSpPr txBox="1"/>
            <p:nvPr/>
          </p:nvSpPr>
          <p:spPr>
            <a:xfrm>
              <a:off x="11179963" y="2876915"/>
              <a:ext cx="40908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Non-linear</a:t>
              </a:r>
              <a:endParaRPr sz="2200" b="0" i="0" u="none" strike="noStrike" cap="none">
                <a:solidFill>
                  <a:schemeClr val="tx1">
                    <a:lumMod val="75000"/>
                    <a:lumOff val="25000"/>
                  </a:schemeClr>
                </a:solidFill>
                <a:latin typeface="Arial"/>
                <a:ea typeface="Arial"/>
                <a:cs typeface="Arial"/>
                <a:sym typeface="Arial"/>
              </a:endParaRPr>
            </a:p>
          </p:txBody>
        </p:sp>
      </p:grpSp>
      <p:grpSp>
        <p:nvGrpSpPr>
          <p:cNvPr id="484" name="Google Shape;484;p13"/>
          <p:cNvGrpSpPr/>
          <p:nvPr/>
        </p:nvGrpSpPr>
        <p:grpSpPr>
          <a:xfrm>
            <a:off x="3205389" y="5201284"/>
            <a:ext cx="4427400" cy="1136821"/>
            <a:chOff x="944719" y="4695511"/>
            <a:chExt cx="4427400" cy="1136821"/>
          </a:xfrm>
        </p:grpSpPr>
        <p:grpSp>
          <p:nvGrpSpPr>
            <p:cNvPr id="485" name="Google Shape;485;p13"/>
            <p:cNvGrpSpPr/>
            <p:nvPr/>
          </p:nvGrpSpPr>
          <p:grpSpPr>
            <a:xfrm>
              <a:off x="944719" y="4695511"/>
              <a:ext cx="4427400" cy="1136821"/>
              <a:chOff x="1591435" y="2718487"/>
              <a:chExt cx="4427400" cy="1136821"/>
            </a:xfrm>
          </p:grpSpPr>
          <p:sp>
            <p:nvSpPr>
              <p:cNvPr id="486" name="Google Shape;486;p13"/>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87" name="Google Shape;487;p13"/>
              <p:cNvSpPr/>
              <p:nvPr/>
            </p:nvSpPr>
            <p:spPr>
              <a:xfrm>
                <a:off x="1741828" y="2718487"/>
                <a:ext cx="4131900" cy="1136700"/>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88" name="Google Shape;488;p13"/>
            <p:cNvSpPr txBox="1"/>
            <p:nvPr/>
          </p:nvSpPr>
          <p:spPr>
            <a:xfrm>
              <a:off x="1260654" y="4995811"/>
              <a:ext cx="37563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Branched</a:t>
              </a:r>
              <a:endParaRPr sz="2200" b="0" i="0" u="none" strike="noStrike" cap="none">
                <a:solidFill>
                  <a:schemeClr val="tx1">
                    <a:lumMod val="75000"/>
                    <a:lumOff val="25000"/>
                  </a:schemeClr>
                </a:solidFill>
                <a:latin typeface="Arial"/>
                <a:ea typeface="Arial"/>
                <a:cs typeface="Arial"/>
                <a:sym typeface="Arial"/>
              </a:endParaRPr>
            </a:p>
          </p:txBody>
        </p:sp>
      </p:grpSp>
      <p:grpSp>
        <p:nvGrpSpPr>
          <p:cNvPr id="489" name="Google Shape;489;p13"/>
          <p:cNvGrpSpPr/>
          <p:nvPr/>
        </p:nvGrpSpPr>
        <p:grpSpPr>
          <a:xfrm>
            <a:off x="8216229" y="5201405"/>
            <a:ext cx="4427400" cy="1136821"/>
            <a:chOff x="10964034" y="4695511"/>
            <a:chExt cx="4427400" cy="1136821"/>
          </a:xfrm>
        </p:grpSpPr>
        <p:grpSp>
          <p:nvGrpSpPr>
            <p:cNvPr id="490" name="Google Shape;490;p13"/>
            <p:cNvGrpSpPr/>
            <p:nvPr/>
          </p:nvGrpSpPr>
          <p:grpSpPr>
            <a:xfrm>
              <a:off x="10964034" y="4695511"/>
              <a:ext cx="4427400" cy="1136821"/>
              <a:chOff x="1591435" y="2718487"/>
              <a:chExt cx="4427400" cy="1136821"/>
            </a:xfrm>
          </p:grpSpPr>
          <p:sp>
            <p:nvSpPr>
              <p:cNvPr id="491" name="Google Shape;491;p13"/>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92" name="Google Shape;492;p13"/>
              <p:cNvSpPr/>
              <p:nvPr/>
            </p:nvSpPr>
            <p:spPr>
              <a:xfrm>
                <a:off x="1741828" y="2718487"/>
                <a:ext cx="4131900" cy="1136700"/>
              </a:xfrm>
              <a:prstGeom prst="round2SameRect">
                <a:avLst>
                  <a:gd name="adj1" fmla="val 16993"/>
                  <a:gd name="adj2" fmla="val 0"/>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93" name="Google Shape;493;p13"/>
            <p:cNvSpPr txBox="1"/>
            <p:nvPr/>
          </p:nvSpPr>
          <p:spPr>
            <a:xfrm>
              <a:off x="11130602" y="4995808"/>
              <a:ext cx="40908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Lightweight</a:t>
              </a:r>
              <a:endParaRPr sz="2200" b="0" i="0" u="none" strike="noStrike" cap="none">
                <a:solidFill>
                  <a:schemeClr val="tx1">
                    <a:lumMod val="75000"/>
                    <a:lumOff val="25000"/>
                  </a:schemeClr>
                </a:solidFill>
                <a:latin typeface="Arial"/>
                <a:ea typeface="Arial"/>
                <a:cs typeface="Arial"/>
                <a:sym typeface="Arial"/>
              </a:endParaRPr>
            </a:p>
          </p:txBody>
        </p:sp>
      </p:grpSp>
      <p:sp>
        <p:nvSpPr>
          <p:cNvPr id="5" name="Brandline_LVC">
            <a:extLst>
              <a:ext uri="{FF2B5EF4-FFF2-40B4-BE49-F238E27FC236}">
                <a16:creationId xmlns:a16="http://schemas.microsoft.com/office/drawing/2014/main" id="{EB446EA3-BE4D-4E24-0346-A03388EEAAAD}"/>
              </a:ext>
            </a:extLst>
          </p:cNvPr>
          <p:cNvSpPr/>
          <p:nvPr/>
        </p:nvSpPr>
        <p:spPr>
          <a:xfrm>
            <a:off x="6489700" y="816324"/>
            <a:ext cx="3270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Features of Git</a:t>
            </a:r>
            <a:endParaRPr dirty="0"/>
          </a:p>
        </p:txBody>
      </p:sp>
      <p:grpSp>
        <p:nvGrpSpPr>
          <p:cNvPr id="500" name="Google Shape;500;p14"/>
          <p:cNvGrpSpPr/>
          <p:nvPr/>
        </p:nvGrpSpPr>
        <p:grpSpPr>
          <a:xfrm>
            <a:off x="991689" y="2490881"/>
            <a:ext cx="4427400" cy="1136821"/>
            <a:chOff x="991689" y="2567081"/>
            <a:chExt cx="4427400" cy="1136821"/>
          </a:xfrm>
        </p:grpSpPr>
        <p:grpSp>
          <p:nvGrpSpPr>
            <p:cNvPr id="501" name="Google Shape;501;p14"/>
            <p:cNvGrpSpPr/>
            <p:nvPr/>
          </p:nvGrpSpPr>
          <p:grpSpPr>
            <a:xfrm>
              <a:off x="991689" y="2567081"/>
              <a:ext cx="4427400" cy="1136821"/>
              <a:chOff x="1591435" y="2718487"/>
              <a:chExt cx="4427400" cy="1136821"/>
            </a:xfrm>
          </p:grpSpPr>
          <p:sp>
            <p:nvSpPr>
              <p:cNvPr id="502" name="Google Shape;502;p14"/>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03" name="Google Shape;503;p14"/>
              <p:cNvSpPr/>
              <p:nvPr/>
            </p:nvSpPr>
            <p:spPr>
              <a:xfrm>
                <a:off x="1741828" y="2718487"/>
                <a:ext cx="4131900" cy="1136700"/>
              </a:xfrm>
              <a:prstGeom prst="round2SameRect">
                <a:avLst>
                  <a:gd name="adj1" fmla="val 16993"/>
                  <a:gd name="adj2" fmla="val 0"/>
                </a:avLst>
              </a:prstGeom>
              <a:solidFill>
                <a:srgbClr val="FFA7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04" name="Google Shape;504;p14"/>
            <p:cNvSpPr txBox="1"/>
            <p:nvPr/>
          </p:nvSpPr>
          <p:spPr>
            <a:xfrm>
              <a:off x="1142082" y="2896793"/>
              <a:ext cx="4131900" cy="3969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3F3F3F"/>
                </a:buClr>
                <a:buSzPts val="2200"/>
                <a:buFont typeface="Open Sans"/>
                <a:buNone/>
              </a:pPr>
              <a:r>
                <a:rPr lang="en-US" sz="2200" b="0" i="0" u="none" strike="noStrike" cap="none">
                  <a:solidFill>
                    <a:schemeClr val="tx1">
                      <a:lumMod val="75000"/>
                      <a:lumOff val="25000"/>
                    </a:schemeClr>
                  </a:solidFill>
                  <a:latin typeface="Open Sans"/>
                  <a:ea typeface="Open Sans"/>
                  <a:cs typeface="Open Sans"/>
                  <a:sym typeface="Open Sans"/>
                </a:rPr>
                <a:t>Fast</a:t>
              </a:r>
              <a:endParaRPr sz="2200" b="0" i="0" u="none" strike="noStrike" cap="none">
                <a:solidFill>
                  <a:schemeClr val="tx1">
                    <a:lumMod val="75000"/>
                    <a:lumOff val="25000"/>
                  </a:schemeClr>
                </a:solidFill>
                <a:latin typeface="Arial"/>
                <a:ea typeface="Arial"/>
                <a:cs typeface="Arial"/>
                <a:sym typeface="Arial"/>
              </a:endParaRPr>
            </a:p>
          </p:txBody>
        </p:sp>
      </p:grpSp>
      <p:grpSp>
        <p:nvGrpSpPr>
          <p:cNvPr id="505" name="Google Shape;505;p14"/>
          <p:cNvGrpSpPr/>
          <p:nvPr/>
        </p:nvGrpSpPr>
        <p:grpSpPr>
          <a:xfrm>
            <a:off x="6001346" y="2490881"/>
            <a:ext cx="4427400" cy="1136821"/>
            <a:chOff x="6001346" y="2567081"/>
            <a:chExt cx="4427400" cy="1136821"/>
          </a:xfrm>
        </p:grpSpPr>
        <p:grpSp>
          <p:nvGrpSpPr>
            <p:cNvPr id="506" name="Google Shape;506;p14"/>
            <p:cNvGrpSpPr/>
            <p:nvPr/>
          </p:nvGrpSpPr>
          <p:grpSpPr>
            <a:xfrm>
              <a:off x="6001346" y="2567081"/>
              <a:ext cx="4427400" cy="1136821"/>
              <a:chOff x="1591435" y="2718487"/>
              <a:chExt cx="4427400" cy="1136821"/>
            </a:xfrm>
          </p:grpSpPr>
          <p:sp>
            <p:nvSpPr>
              <p:cNvPr id="507" name="Google Shape;507;p14"/>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08" name="Google Shape;508;p14"/>
              <p:cNvSpPr/>
              <p:nvPr/>
            </p:nvSpPr>
            <p:spPr>
              <a:xfrm>
                <a:off x="1741828" y="2718487"/>
                <a:ext cx="4131900" cy="1136700"/>
              </a:xfrm>
              <a:prstGeom prst="round2SameRect">
                <a:avLst>
                  <a:gd name="adj1" fmla="val 16993"/>
                  <a:gd name="adj2" fmla="val 0"/>
                </a:avLst>
              </a:prstGeom>
              <a:solidFill>
                <a:srgbClr val="FFC5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09" name="Google Shape;509;p14"/>
            <p:cNvSpPr txBox="1"/>
            <p:nvPr/>
          </p:nvSpPr>
          <p:spPr>
            <a:xfrm>
              <a:off x="6161498" y="2896793"/>
              <a:ext cx="4131900" cy="3969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3F3F3F"/>
                </a:buClr>
                <a:buSzPts val="2200"/>
                <a:buFont typeface="Open Sans"/>
                <a:buNone/>
              </a:pPr>
              <a:r>
                <a:rPr lang="en-US" sz="2200" b="0" i="0" u="none" strike="noStrike" cap="none">
                  <a:solidFill>
                    <a:schemeClr val="tx1">
                      <a:lumMod val="75000"/>
                      <a:lumOff val="25000"/>
                    </a:schemeClr>
                  </a:solidFill>
                  <a:latin typeface="Open Sans"/>
                  <a:ea typeface="Open Sans"/>
                  <a:cs typeface="Open Sans"/>
                  <a:sym typeface="Open Sans"/>
                </a:rPr>
                <a:t>Open-source</a:t>
              </a:r>
              <a:endParaRPr sz="2200" b="0" i="0" u="none" strike="noStrike" cap="none">
                <a:solidFill>
                  <a:schemeClr val="tx1">
                    <a:lumMod val="75000"/>
                    <a:lumOff val="25000"/>
                  </a:schemeClr>
                </a:solidFill>
                <a:latin typeface="Arial"/>
                <a:ea typeface="Arial"/>
                <a:cs typeface="Arial"/>
                <a:sym typeface="Arial"/>
              </a:endParaRPr>
            </a:p>
          </p:txBody>
        </p:sp>
      </p:grpSp>
      <p:grpSp>
        <p:nvGrpSpPr>
          <p:cNvPr id="510" name="Google Shape;510;p14"/>
          <p:cNvGrpSpPr/>
          <p:nvPr/>
        </p:nvGrpSpPr>
        <p:grpSpPr>
          <a:xfrm>
            <a:off x="11011004" y="2490881"/>
            <a:ext cx="4427400" cy="1136821"/>
            <a:chOff x="11011004" y="2567081"/>
            <a:chExt cx="4427400" cy="1136821"/>
          </a:xfrm>
        </p:grpSpPr>
        <p:grpSp>
          <p:nvGrpSpPr>
            <p:cNvPr id="511" name="Google Shape;511;p14"/>
            <p:cNvGrpSpPr/>
            <p:nvPr/>
          </p:nvGrpSpPr>
          <p:grpSpPr>
            <a:xfrm>
              <a:off x="11011004" y="2567081"/>
              <a:ext cx="4427400" cy="1136821"/>
              <a:chOff x="1591435" y="2718487"/>
              <a:chExt cx="4427400" cy="1136821"/>
            </a:xfrm>
          </p:grpSpPr>
          <p:sp>
            <p:nvSpPr>
              <p:cNvPr id="512" name="Google Shape;512;p14"/>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13" name="Google Shape;513;p14"/>
              <p:cNvSpPr/>
              <p:nvPr/>
            </p:nvSpPr>
            <p:spPr>
              <a:xfrm>
                <a:off x="1741828" y="2718487"/>
                <a:ext cx="4131900" cy="1136700"/>
              </a:xfrm>
              <a:prstGeom prst="round2SameRect">
                <a:avLst>
                  <a:gd name="adj1" fmla="val 16993"/>
                  <a:gd name="adj2" fmla="val 0"/>
                </a:avLst>
              </a:prstGeom>
              <a:solidFill>
                <a:srgbClr val="19D1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514" name="Google Shape;514;p14"/>
            <p:cNvSpPr txBox="1"/>
            <p:nvPr/>
          </p:nvSpPr>
          <p:spPr>
            <a:xfrm>
              <a:off x="11179963" y="2876915"/>
              <a:ext cx="40908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Reliable</a:t>
              </a:r>
              <a:endParaRPr sz="2200" b="0" i="0" u="none" strike="noStrike" cap="none">
                <a:solidFill>
                  <a:schemeClr val="tx1">
                    <a:lumMod val="75000"/>
                    <a:lumOff val="25000"/>
                  </a:schemeClr>
                </a:solidFill>
                <a:latin typeface="Arial"/>
                <a:ea typeface="Arial"/>
                <a:cs typeface="Arial"/>
                <a:sym typeface="Arial"/>
              </a:endParaRPr>
            </a:p>
          </p:txBody>
        </p:sp>
      </p:grpSp>
      <p:grpSp>
        <p:nvGrpSpPr>
          <p:cNvPr id="2" name="Google Shape;484;p13">
            <a:extLst>
              <a:ext uri="{FF2B5EF4-FFF2-40B4-BE49-F238E27FC236}">
                <a16:creationId xmlns:a16="http://schemas.microsoft.com/office/drawing/2014/main" id="{1267B914-77FD-BB83-42B9-A050365DD16A}"/>
              </a:ext>
            </a:extLst>
          </p:cNvPr>
          <p:cNvGrpSpPr/>
          <p:nvPr/>
        </p:nvGrpSpPr>
        <p:grpSpPr>
          <a:xfrm>
            <a:off x="3205389" y="5201284"/>
            <a:ext cx="4427400" cy="1136821"/>
            <a:chOff x="944719" y="4695511"/>
            <a:chExt cx="4427400" cy="1136821"/>
          </a:xfrm>
        </p:grpSpPr>
        <p:grpSp>
          <p:nvGrpSpPr>
            <p:cNvPr id="3" name="Google Shape;485;p13">
              <a:extLst>
                <a:ext uri="{FF2B5EF4-FFF2-40B4-BE49-F238E27FC236}">
                  <a16:creationId xmlns:a16="http://schemas.microsoft.com/office/drawing/2014/main" id="{534334C8-8DDA-6E2F-7F37-5367FDB26380}"/>
                </a:ext>
              </a:extLst>
            </p:cNvPr>
            <p:cNvGrpSpPr/>
            <p:nvPr/>
          </p:nvGrpSpPr>
          <p:grpSpPr>
            <a:xfrm>
              <a:off x="944719" y="4695511"/>
              <a:ext cx="4427400" cy="1136821"/>
              <a:chOff x="1591435" y="2718487"/>
              <a:chExt cx="4427400" cy="1136821"/>
            </a:xfrm>
          </p:grpSpPr>
          <p:sp>
            <p:nvSpPr>
              <p:cNvPr id="5" name="Google Shape;486;p13">
                <a:extLst>
                  <a:ext uri="{FF2B5EF4-FFF2-40B4-BE49-F238E27FC236}">
                    <a16:creationId xmlns:a16="http://schemas.microsoft.com/office/drawing/2014/main" id="{0984E794-62EB-D54D-2B0B-7EC1AD27F8F0}"/>
                  </a:ext>
                </a:extLst>
              </p:cNvPr>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487;p13">
                <a:extLst>
                  <a:ext uri="{FF2B5EF4-FFF2-40B4-BE49-F238E27FC236}">
                    <a16:creationId xmlns:a16="http://schemas.microsoft.com/office/drawing/2014/main" id="{77BEF3EA-37C6-DA24-5754-955E1D76094E}"/>
                  </a:ext>
                </a:extLst>
              </p:cNvPr>
              <p:cNvSpPr/>
              <p:nvPr/>
            </p:nvSpPr>
            <p:spPr>
              <a:xfrm>
                <a:off x="1741828" y="2718487"/>
                <a:ext cx="4131900" cy="1136700"/>
              </a:xfrm>
              <a:prstGeom prst="round2SameRect">
                <a:avLst>
                  <a:gd name="adj1" fmla="val 16993"/>
                  <a:gd name="adj2" fmla="val 0"/>
                </a:avLst>
              </a:prstGeom>
              <a:solidFill>
                <a:srgbClr val="69BE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4" name="Google Shape;488;p13">
              <a:extLst>
                <a:ext uri="{FF2B5EF4-FFF2-40B4-BE49-F238E27FC236}">
                  <a16:creationId xmlns:a16="http://schemas.microsoft.com/office/drawing/2014/main" id="{AD6575A3-B039-8C8C-D6C2-5DBBC6CB1EA0}"/>
                </a:ext>
              </a:extLst>
            </p:cNvPr>
            <p:cNvSpPr txBox="1"/>
            <p:nvPr/>
          </p:nvSpPr>
          <p:spPr>
            <a:xfrm>
              <a:off x="1260654" y="4995811"/>
              <a:ext cx="3756300" cy="769401"/>
            </a:xfrm>
            <a:prstGeom prst="rect">
              <a:avLst/>
            </a:prstGeom>
            <a:noFill/>
            <a:ln>
              <a:noFill/>
            </a:ln>
          </p:spPr>
          <p:txBody>
            <a:bodyPr spcFirstLastPara="1" wrap="square" lIns="91425" tIns="45700" rIns="91425" bIns="45700" anchor="ctr" anchorCtr="0">
              <a:spAutoFit/>
            </a:bodyPr>
            <a:lstStyle/>
            <a:p>
              <a:pPr algn="ctr">
                <a:buSzPts val="2400"/>
              </a:pPr>
              <a:r>
                <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Secure</a:t>
              </a:r>
              <a:endParaRPr lang="en-US" sz="2200" b="0" i="0" u="none" strike="noStrike" cap="none">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ctr" rtl="0">
                <a:lnSpc>
                  <a:spcPct val="100000"/>
                </a:lnSpc>
                <a:spcBef>
                  <a:spcPts val="0"/>
                </a:spcBef>
                <a:spcAft>
                  <a:spcPts val="0"/>
                </a:spcAft>
                <a:buClr>
                  <a:srgbClr val="000000"/>
                </a:buClr>
                <a:buSzPts val="2400"/>
                <a:buFont typeface="Arial"/>
                <a:buNone/>
              </a:pPr>
              <a:endParaRPr sz="2200" b="0" i="0" u="none" strike="noStrike" cap="none">
                <a:solidFill>
                  <a:schemeClr val="tx1">
                    <a:lumMod val="75000"/>
                    <a:lumOff val="25000"/>
                  </a:schemeClr>
                </a:solidFill>
                <a:latin typeface="Arial"/>
                <a:ea typeface="Arial"/>
                <a:cs typeface="Arial"/>
                <a:sym typeface="Arial"/>
              </a:endParaRPr>
            </a:p>
          </p:txBody>
        </p:sp>
      </p:grpSp>
      <p:grpSp>
        <p:nvGrpSpPr>
          <p:cNvPr id="7" name="Google Shape;489;p13">
            <a:extLst>
              <a:ext uri="{FF2B5EF4-FFF2-40B4-BE49-F238E27FC236}">
                <a16:creationId xmlns:a16="http://schemas.microsoft.com/office/drawing/2014/main" id="{001635CB-3DC1-8CCC-23EE-0616FB840FD9}"/>
              </a:ext>
            </a:extLst>
          </p:cNvPr>
          <p:cNvGrpSpPr/>
          <p:nvPr/>
        </p:nvGrpSpPr>
        <p:grpSpPr>
          <a:xfrm>
            <a:off x="8216229" y="5201405"/>
            <a:ext cx="4427400" cy="1136821"/>
            <a:chOff x="10964034" y="4695511"/>
            <a:chExt cx="4427400" cy="1136821"/>
          </a:xfrm>
        </p:grpSpPr>
        <p:grpSp>
          <p:nvGrpSpPr>
            <p:cNvPr id="8" name="Google Shape;490;p13">
              <a:extLst>
                <a:ext uri="{FF2B5EF4-FFF2-40B4-BE49-F238E27FC236}">
                  <a16:creationId xmlns:a16="http://schemas.microsoft.com/office/drawing/2014/main" id="{2EA667FE-82E3-B259-AE7E-A6DA868C06DF}"/>
                </a:ext>
              </a:extLst>
            </p:cNvPr>
            <p:cNvGrpSpPr/>
            <p:nvPr/>
          </p:nvGrpSpPr>
          <p:grpSpPr>
            <a:xfrm>
              <a:off x="10964034" y="4695511"/>
              <a:ext cx="4427400" cy="1136821"/>
              <a:chOff x="1591435" y="2718487"/>
              <a:chExt cx="4427400" cy="1136821"/>
            </a:xfrm>
          </p:grpSpPr>
          <p:sp>
            <p:nvSpPr>
              <p:cNvPr id="10" name="Google Shape;491;p13">
                <a:extLst>
                  <a:ext uri="{FF2B5EF4-FFF2-40B4-BE49-F238E27FC236}">
                    <a16:creationId xmlns:a16="http://schemas.microsoft.com/office/drawing/2014/main" id="{2F2F344B-E86D-5671-8D88-BAF9712937B4}"/>
                  </a:ext>
                </a:extLst>
              </p:cNvPr>
              <p:cNvSpPr/>
              <p:nvPr/>
            </p:nvSpPr>
            <p:spPr>
              <a:xfrm rot="10800000">
                <a:off x="1591435" y="3549908"/>
                <a:ext cx="4427400" cy="305400"/>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492;p13">
                <a:extLst>
                  <a:ext uri="{FF2B5EF4-FFF2-40B4-BE49-F238E27FC236}">
                    <a16:creationId xmlns:a16="http://schemas.microsoft.com/office/drawing/2014/main" id="{ADDD5F1E-D4B7-AAFD-08BD-D7717C71C243}"/>
                  </a:ext>
                </a:extLst>
              </p:cNvPr>
              <p:cNvSpPr/>
              <p:nvPr/>
            </p:nvSpPr>
            <p:spPr>
              <a:xfrm>
                <a:off x="1741828" y="2718487"/>
                <a:ext cx="4131900" cy="1136700"/>
              </a:xfrm>
              <a:prstGeom prst="round2SameRect">
                <a:avLst>
                  <a:gd name="adj1" fmla="val 16993"/>
                  <a:gd name="adj2" fmla="val 0"/>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9" name="Google Shape;493;p13">
              <a:extLst>
                <a:ext uri="{FF2B5EF4-FFF2-40B4-BE49-F238E27FC236}">
                  <a16:creationId xmlns:a16="http://schemas.microsoft.com/office/drawing/2014/main" id="{7D733366-B7D9-23AE-4CED-A17AAD66E6C4}"/>
                </a:ext>
              </a:extLst>
            </p:cNvPr>
            <p:cNvSpPr txBox="1"/>
            <p:nvPr/>
          </p:nvSpPr>
          <p:spPr>
            <a:xfrm>
              <a:off x="11130602" y="4995808"/>
              <a:ext cx="40908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Economical</a:t>
              </a:r>
              <a:endParaRPr lang="en-US" sz="2200" b="0" i="0" u="none" strike="noStrike" cap="none">
                <a:solidFill>
                  <a:schemeClr val="tx1">
                    <a:lumMod val="75000"/>
                    <a:lumOff val="25000"/>
                  </a:schemeClr>
                </a:solidFill>
                <a:latin typeface="Arial"/>
                <a:ea typeface="Arial"/>
                <a:cs typeface="Arial"/>
                <a:sym typeface="Arial"/>
              </a:endParaRPr>
            </a:p>
          </p:txBody>
        </p:sp>
      </p:grpSp>
      <p:sp>
        <p:nvSpPr>
          <p:cNvPr id="15" name="Brandline_LVC">
            <a:extLst>
              <a:ext uri="{FF2B5EF4-FFF2-40B4-BE49-F238E27FC236}">
                <a16:creationId xmlns:a16="http://schemas.microsoft.com/office/drawing/2014/main" id="{084E75F5-4978-FEA4-A986-C365BB547A06}"/>
              </a:ext>
            </a:extLst>
          </p:cNvPr>
          <p:cNvSpPr/>
          <p:nvPr/>
        </p:nvSpPr>
        <p:spPr>
          <a:xfrm>
            <a:off x="6489700" y="816324"/>
            <a:ext cx="3270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body" idx="10"/>
          </p:nvPr>
        </p:nvSpPr>
        <p:spPr>
          <a:xfrm>
            <a:off x="653386" y="4114800"/>
            <a:ext cx="7835706" cy="914400"/>
          </a:xfrm>
          <a:noFill/>
          <a:ln>
            <a:noFill/>
          </a:ln>
        </p:spPr>
        <p:txBody>
          <a:bodyPr spcFirstLastPara="1" wrap="square" lIns="91425" tIns="91425" rIns="91425" bIns="91425" anchor="t" anchorCtr="0">
            <a:noAutofit/>
          </a:bodyPr>
          <a:lstStyle/>
          <a:p>
            <a:pPr lvl="0"/>
            <a:r>
              <a:rPr lang="en-US">
                <a:sym typeface="Open Sans"/>
              </a:rPr>
              <a:t>Version Control System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Advantages of Git</a:t>
            </a:r>
            <a:endParaRPr dirty="0"/>
          </a:p>
        </p:txBody>
      </p:sp>
      <p:grpSp>
        <p:nvGrpSpPr>
          <p:cNvPr id="531" name="Google Shape;531;p50"/>
          <p:cNvGrpSpPr/>
          <p:nvPr/>
        </p:nvGrpSpPr>
        <p:grpSpPr>
          <a:xfrm>
            <a:off x="2011680" y="2341248"/>
            <a:ext cx="12328374" cy="4708445"/>
            <a:chOff x="609600" y="1275182"/>
            <a:chExt cx="7966765" cy="3042662"/>
          </a:xfrm>
        </p:grpSpPr>
        <p:sp>
          <p:nvSpPr>
            <p:cNvPr id="532" name="Google Shape;532;p50"/>
            <p:cNvSpPr/>
            <p:nvPr/>
          </p:nvSpPr>
          <p:spPr>
            <a:xfrm>
              <a:off x="3474395" y="1668386"/>
              <a:ext cx="2278063" cy="2276475"/>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3" name="Google Shape;533;p50"/>
            <p:cNvSpPr/>
            <p:nvPr/>
          </p:nvSpPr>
          <p:spPr>
            <a:xfrm>
              <a:off x="3718870" y="1912861"/>
              <a:ext cx="273050" cy="273050"/>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4" name="Google Shape;534;p50"/>
            <p:cNvSpPr/>
            <p:nvPr/>
          </p:nvSpPr>
          <p:spPr>
            <a:xfrm>
              <a:off x="3718870" y="3427336"/>
              <a:ext cx="273050" cy="273050"/>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chemeClr val="accent4"/>
            </a:solidFill>
            <a:ln w="28575" cap="flat" cmpd="sng">
              <a:solidFill>
                <a:srgbClr val="FFF2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5" name="Google Shape;535;p50"/>
            <p:cNvSpPr/>
            <p:nvPr/>
          </p:nvSpPr>
          <p:spPr>
            <a:xfrm>
              <a:off x="5234932" y="3427336"/>
              <a:ext cx="273050" cy="273050"/>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chemeClr val="accent3"/>
            </a:solidFill>
            <a:ln w="28575" cap="flat" cmpd="sng">
              <a:solidFill>
                <a:srgbClr val="EDEDE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6" name="Google Shape;536;p50"/>
            <p:cNvSpPr/>
            <p:nvPr/>
          </p:nvSpPr>
          <p:spPr>
            <a:xfrm>
              <a:off x="5234932" y="1912861"/>
              <a:ext cx="273050" cy="273050"/>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chemeClr val="accent2"/>
            </a:solidFill>
            <a:ln w="28575" cap="flat" cmpd="sng">
              <a:solidFill>
                <a:srgbClr val="FBE4D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7" name="Google Shape;537;p50"/>
            <p:cNvSpPr/>
            <p:nvPr/>
          </p:nvSpPr>
          <p:spPr>
            <a:xfrm>
              <a:off x="2892446" y="1575005"/>
              <a:ext cx="822960" cy="382092"/>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8" name="Google Shape;538;p50"/>
            <p:cNvSpPr/>
            <p:nvPr/>
          </p:nvSpPr>
          <p:spPr>
            <a:xfrm flipH="1">
              <a:off x="5480273" y="1544015"/>
              <a:ext cx="822960" cy="382092"/>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39" name="Google Shape;539;p50"/>
            <p:cNvSpPr/>
            <p:nvPr/>
          </p:nvSpPr>
          <p:spPr>
            <a:xfrm rot="10800000" flipH="1">
              <a:off x="2920155" y="3766184"/>
              <a:ext cx="822960" cy="382092"/>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40" name="Google Shape;540;p50"/>
            <p:cNvSpPr/>
            <p:nvPr/>
          </p:nvSpPr>
          <p:spPr>
            <a:xfrm rot="10800000">
              <a:off x="5480273" y="3687140"/>
              <a:ext cx="822960" cy="382092"/>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41" name="Google Shape;541;p50"/>
            <p:cNvSpPr txBox="1"/>
            <p:nvPr/>
          </p:nvSpPr>
          <p:spPr>
            <a:xfrm>
              <a:off x="6303232" y="1275182"/>
              <a:ext cx="2173497" cy="4972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Keeps the files in a secure server</a:t>
              </a:r>
              <a:endParaRPr sz="1400" b="0" i="0" u="none" strike="noStrike" cap="none">
                <a:solidFill>
                  <a:schemeClr val="tx1">
                    <a:lumMod val="75000"/>
                    <a:lumOff val="25000"/>
                  </a:schemeClr>
                </a:solidFill>
                <a:latin typeface="Arial"/>
                <a:ea typeface="Arial"/>
                <a:cs typeface="Arial"/>
                <a:sym typeface="Arial"/>
              </a:endParaRPr>
            </a:p>
          </p:txBody>
        </p:sp>
        <p:sp>
          <p:nvSpPr>
            <p:cNvPr id="542" name="Google Shape;542;p50"/>
            <p:cNvSpPr txBox="1"/>
            <p:nvPr/>
          </p:nvSpPr>
          <p:spPr>
            <a:xfrm>
              <a:off x="6402868" y="3820621"/>
              <a:ext cx="2173497" cy="4972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Facilitates branching and merging</a:t>
              </a:r>
              <a:endParaRPr sz="1400" b="0" i="0" u="none" strike="noStrike" cap="none">
                <a:solidFill>
                  <a:schemeClr val="tx1">
                    <a:lumMod val="75000"/>
                    <a:lumOff val="25000"/>
                  </a:schemeClr>
                </a:solidFill>
                <a:latin typeface="Arial"/>
                <a:ea typeface="Arial"/>
                <a:cs typeface="Arial"/>
                <a:sym typeface="Arial"/>
              </a:endParaRPr>
            </a:p>
          </p:txBody>
        </p:sp>
        <p:sp>
          <p:nvSpPr>
            <p:cNvPr id="543" name="Google Shape;543;p50"/>
            <p:cNvSpPr txBox="1"/>
            <p:nvPr/>
          </p:nvSpPr>
          <p:spPr>
            <a:xfrm>
              <a:off x="1188083" y="1329972"/>
              <a:ext cx="1732071" cy="497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Has flexible environment</a:t>
              </a:r>
              <a:endParaRPr sz="1400" b="0" i="0" u="none" strike="noStrike" cap="none">
                <a:solidFill>
                  <a:schemeClr val="tx1">
                    <a:lumMod val="75000"/>
                    <a:lumOff val="25000"/>
                  </a:schemeClr>
                </a:solidFill>
                <a:latin typeface="Arial"/>
                <a:ea typeface="Arial"/>
                <a:cs typeface="Arial"/>
                <a:sym typeface="Arial"/>
              </a:endParaRPr>
            </a:p>
          </p:txBody>
        </p:sp>
        <p:sp>
          <p:nvSpPr>
            <p:cNvPr id="544" name="Google Shape;544;p50"/>
            <p:cNvSpPr txBox="1"/>
            <p:nvPr/>
          </p:nvSpPr>
          <p:spPr>
            <a:xfrm>
              <a:off x="609600" y="3790563"/>
              <a:ext cx="2173497" cy="4972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Creates and manages remote repositories</a:t>
              </a:r>
              <a:endParaRPr sz="1400" b="0" i="0" u="none" strike="noStrike" cap="none">
                <a:solidFill>
                  <a:schemeClr val="tx1">
                    <a:lumMod val="75000"/>
                    <a:lumOff val="25000"/>
                  </a:schemeClr>
                </a:solidFill>
                <a:latin typeface="Arial"/>
                <a:ea typeface="Arial"/>
                <a:cs typeface="Arial"/>
                <a:sym typeface="Arial"/>
              </a:endParaRPr>
            </a:p>
          </p:txBody>
        </p:sp>
      </p:grpSp>
      <p:sp>
        <p:nvSpPr>
          <p:cNvPr id="5" name="Brandline_LVC">
            <a:extLst>
              <a:ext uri="{FF2B5EF4-FFF2-40B4-BE49-F238E27FC236}">
                <a16:creationId xmlns:a16="http://schemas.microsoft.com/office/drawing/2014/main" id="{2FD16AA0-9320-C49E-3EDB-85B8ED3FDCBD}"/>
              </a:ext>
            </a:extLst>
          </p:cNvPr>
          <p:cNvSpPr/>
          <p:nvPr/>
        </p:nvSpPr>
        <p:spPr>
          <a:xfrm>
            <a:off x="6172200" y="816324"/>
            <a:ext cx="3923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Lifecycle of Git</a:t>
            </a:r>
            <a:endParaRPr dirty="0"/>
          </a:p>
        </p:txBody>
      </p:sp>
      <p:grpSp>
        <p:nvGrpSpPr>
          <p:cNvPr id="551" name="Google Shape;551;p48"/>
          <p:cNvGrpSpPr/>
          <p:nvPr/>
        </p:nvGrpSpPr>
        <p:grpSpPr>
          <a:xfrm>
            <a:off x="2192595" y="2280639"/>
            <a:ext cx="13252247" cy="6106510"/>
            <a:chOff x="2887931" y="1216108"/>
            <a:chExt cx="13252247" cy="6106510"/>
          </a:xfrm>
        </p:grpSpPr>
        <p:grpSp>
          <p:nvGrpSpPr>
            <p:cNvPr id="552" name="Google Shape;552;p48"/>
            <p:cNvGrpSpPr/>
            <p:nvPr/>
          </p:nvGrpSpPr>
          <p:grpSpPr>
            <a:xfrm>
              <a:off x="9448984" y="1654037"/>
              <a:ext cx="3212085" cy="1441635"/>
              <a:chOff x="5326564" y="1296812"/>
              <a:chExt cx="2626184" cy="1258740"/>
            </a:xfrm>
          </p:grpSpPr>
          <p:sp>
            <p:nvSpPr>
              <p:cNvPr id="553" name="Google Shape;553;p48"/>
              <p:cNvSpPr/>
              <p:nvPr/>
            </p:nvSpPr>
            <p:spPr>
              <a:xfrm>
                <a:off x="5326564" y="1296812"/>
                <a:ext cx="2626184" cy="1258740"/>
              </a:xfrm>
              <a:prstGeom prst="cloud">
                <a:avLst/>
              </a:prstGeom>
              <a:solidFill>
                <a:srgbClr val="3D4B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554" name="Google Shape;554;p48"/>
              <p:cNvSpPr txBox="1"/>
              <p:nvPr/>
            </p:nvSpPr>
            <p:spPr>
              <a:xfrm>
                <a:off x="5974749" y="1694100"/>
                <a:ext cx="1845600" cy="37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Working copy</a:t>
                </a:r>
                <a:endParaRPr sz="1400" b="0" i="0" u="none" strike="noStrike" cap="none">
                  <a:solidFill>
                    <a:srgbClr val="000000"/>
                  </a:solidFill>
                  <a:latin typeface="Arial"/>
                  <a:ea typeface="Arial"/>
                  <a:cs typeface="Arial"/>
                  <a:sym typeface="Arial"/>
                </a:endParaRPr>
              </a:p>
            </p:txBody>
          </p:sp>
        </p:grpSp>
        <p:sp>
          <p:nvSpPr>
            <p:cNvPr id="555" name="Google Shape;555;p48"/>
            <p:cNvSpPr/>
            <p:nvPr/>
          </p:nvSpPr>
          <p:spPr>
            <a:xfrm>
              <a:off x="9669562" y="3574253"/>
              <a:ext cx="3402000" cy="580500"/>
            </a:xfrm>
            <a:prstGeom prst="roundRect">
              <a:avLst>
                <a:gd name="adj" fmla="val 16667"/>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Modify working copy</a:t>
              </a:r>
              <a:endParaRPr sz="2200" b="0" i="0" u="none" strike="noStrike" cap="none">
                <a:solidFill>
                  <a:srgbClr val="3F3F3F"/>
                </a:solidFill>
                <a:latin typeface="Open Sans"/>
                <a:ea typeface="Open Sans"/>
                <a:cs typeface="Open Sans"/>
                <a:sym typeface="Open Sans"/>
              </a:endParaRPr>
            </a:p>
          </p:txBody>
        </p:sp>
        <p:sp>
          <p:nvSpPr>
            <p:cNvPr id="556" name="Google Shape;556;p48"/>
            <p:cNvSpPr/>
            <p:nvPr/>
          </p:nvSpPr>
          <p:spPr>
            <a:xfrm>
              <a:off x="9669562" y="4574913"/>
              <a:ext cx="3402000" cy="580500"/>
            </a:xfrm>
            <a:prstGeom prst="roundRect">
              <a:avLst>
                <a:gd name="adj" fmla="val 16667"/>
              </a:avLst>
            </a:prstGeom>
            <a:solidFill>
              <a:srgbClr val="59BF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Review changes</a:t>
              </a:r>
              <a:endParaRPr sz="1400" b="0" i="0" u="none" strike="noStrike" cap="none">
                <a:solidFill>
                  <a:srgbClr val="000000"/>
                </a:solidFill>
                <a:latin typeface="Arial"/>
                <a:ea typeface="Arial"/>
                <a:cs typeface="Arial"/>
                <a:sym typeface="Arial"/>
              </a:endParaRPr>
            </a:p>
          </p:txBody>
        </p:sp>
        <p:sp>
          <p:nvSpPr>
            <p:cNvPr id="557" name="Google Shape;557;p48"/>
            <p:cNvSpPr/>
            <p:nvPr/>
          </p:nvSpPr>
          <p:spPr>
            <a:xfrm>
              <a:off x="9669562" y="5669091"/>
              <a:ext cx="3402000" cy="580500"/>
            </a:xfrm>
            <a:prstGeom prst="roundRect">
              <a:avLst>
                <a:gd name="adj" fmla="val 16667"/>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Commit changes</a:t>
              </a:r>
              <a:endParaRPr sz="2200" b="0" i="0" u="none" strike="noStrike" cap="none">
                <a:solidFill>
                  <a:schemeClr val="lt1"/>
                </a:solidFill>
                <a:latin typeface="Open Sans"/>
                <a:ea typeface="Open Sans"/>
                <a:cs typeface="Open Sans"/>
                <a:sym typeface="Open Sans"/>
              </a:endParaRPr>
            </a:p>
          </p:txBody>
        </p:sp>
        <p:sp>
          <p:nvSpPr>
            <p:cNvPr id="558" name="Google Shape;558;p48"/>
            <p:cNvSpPr/>
            <p:nvPr/>
          </p:nvSpPr>
          <p:spPr>
            <a:xfrm>
              <a:off x="9691095" y="6742118"/>
              <a:ext cx="3402000" cy="58050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Fix mistakes</a:t>
              </a:r>
              <a:endParaRPr sz="2200" b="0" i="0" u="none" strike="noStrike" cap="none">
                <a:solidFill>
                  <a:schemeClr val="lt1"/>
                </a:solidFill>
                <a:latin typeface="Open Sans"/>
                <a:ea typeface="Open Sans"/>
                <a:cs typeface="Open Sans"/>
                <a:sym typeface="Open Sans"/>
              </a:endParaRPr>
            </a:p>
          </p:txBody>
        </p:sp>
        <p:cxnSp>
          <p:nvCxnSpPr>
            <p:cNvPr id="559" name="Google Shape;559;p48"/>
            <p:cNvCxnSpPr/>
            <p:nvPr/>
          </p:nvCxnSpPr>
          <p:spPr>
            <a:xfrm>
              <a:off x="4192143" y="2765147"/>
              <a:ext cx="5367300" cy="1167000"/>
            </a:xfrm>
            <a:prstGeom prst="bentConnector3">
              <a:avLst>
                <a:gd name="adj1" fmla="val 81730"/>
              </a:avLst>
            </a:prstGeom>
            <a:noFill/>
            <a:ln w="19050" cap="flat" cmpd="sng">
              <a:solidFill>
                <a:srgbClr val="595959"/>
              </a:solidFill>
              <a:prstDash val="solid"/>
              <a:round/>
              <a:headEnd type="none" w="sm" len="sm"/>
              <a:tailEnd type="triangle" w="lg" len="lg"/>
            </a:ln>
          </p:spPr>
        </p:cxnSp>
        <p:cxnSp>
          <p:nvCxnSpPr>
            <p:cNvPr id="560" name="Google Shape;560;p48"/>
            <p:cNvCxnSpPr/>
            <p:nvPr/>
          </p:nvCxnSpPr>
          <p:spPr>
            <a:xfrm rot="10800000">
              <a:off x="3350300" y="3027968"/>
              <a:ext cx="6366000" cy="4004400"/>
            </a:xfrm>
            <a:prstGeom prst="bentConnector3">
              <a:avLst>
                <a:gd name="adj1" fmla="val 62010"/>
              </a:avLst>
            </a:prstGeom>
            <a:noFill/>
            <a:ln w="19050" cap="flat" cmpd="sng">
              <a:solidFill>
                <a:srgbClr val="595959"/>
              </a:solidFill>
              <a:prstDash val="solid"/>
              <a:round/>
              <a:headEnd type="none" w="sm" len="sm"/>
              <a:tailEnd type="triangle" w="lg" len="lg"/>
            </a:ln>
          </p:spPr>
        </p:cxnSp>
        <p:cxnSp>
          <p:nvCxnSpPr>
            <p:cNvPr id="561" name="Google Shape;561;p48"/>
            <p:cNvCxnSpPr/>
            <p:nvPr/>
          </p:nvCxnSpPr>
          <p:spPr>
            <a:xfrm rot="10800000">
              <a:off x="3797322" y="3094273"/>
              <a:ext cx="5861100" cy="2913300"/>
            </a:xfrm>
            <a:prstGeom prst="bentConnector3">
              <a:avLst>
                <a:gd name="adj1" fmla="val 61418"/>
              </a:avLst>
            </a:prstGeom>
            <a:noFill/>
            <a:ln w="19050" cap="flat" cmpd="sng">
              <a:solidFill>
                <a:srgbClr val="595959"/>
              </a:solidFill>
              <a:prstDash val="solid"/>
              <a:round/>
              <a:headEnd type="none" w="sm" len="sm"/>
              <a:tailEnd type="triangle" w="lg" len="lg"/>
            </a:ln>
          </p:spPr>
        </p:cxnSp>
        <p:sp>
          <p:nvSpPr>
            <p:cNvPr id="562" name="Google Shape;562;p48"/>
            <p:cNvSpPr txBox="1"/>
            <p:nvPr/>
          </p:nvSpPr>
          <p:spPr>
            <a:xfrm>
              <a:off x="6098051" y="2032849"/>
              <a:ext cx="23151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Clone operation</a:t>
              </a:r>
              <a:endParaRPr sz="1400" b="0" i="0" u="none" strike="noStrike" cap="none">
                <a:solidFill>
                  <a:schemeClr val="tx1">
                    <a:lumMod val="75000"/>
                    <a:lumOff val="25000"/>
                  </a:schemeClr>
                </a:solidFill>
                <a:latin typeface="Arial"/>
                <a:ea typeface="Arial"/>
                <a:cs typeface="Arial"/>
                <a:sym typeface="Arial"/>
              </a:endParaRPr>
            </a:p>
          </p:txBody>
        </p:sp>
        <p:sp>
          <p:nvSpPr>
            <p:cNvPr id="563" name="Google Shape;563;p48"/>
            <p:cNvSpPr txBox="1"/>
            <p:nvPr/>
          </p:nvSpPr>
          <p:spPr>
            <a:xfrm>
              <a:off x="6098051" y="3438560"/>
              <a:ext cx="25692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Update operation</a:t>
              </a:r>
              <a:endParaRPr sz="1400" b="0" i="0" u="none" strike="noStrike" cap="none">
                <a:solidFill>
                  <a:srgbClr val="3F3F3F"/>
                </a:solidFill>
                <a:latin typeface="Arial"/>
                <a:ea typeface="Arial"/>
                <a:cs typeface="Arial"/>
                <a:sym typeface="Arial"/>
              </a:endParaRPr>
            </a:p>
          </p:txBody>
        </p:sp>
        <p:sp>
          <p:nvSpPr>
            <p:cNvPr id="564" name="Google Shape;564;p48"/>
            <p:cNvSpPr txBox="1"/>
            <p:nvPr/>
          </p:nvSpPr>
          <p:spPr>
            <a:xfrm>
              <a:off x="6098051" y="5535287"/>
              <a:ext cx="2314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Push operation</a:t>
              </a:r>
              <a:endParaRPr sz="1400" b="0" i="0" u="none" strike="noStrike" cap="none">
                <a:solidFill>
                  <a:srgbClr val="3F3F3F"/>
                </a:solidFill>
                <a:latin typeface="Arial"/>
                <a:ea typeface="Arial"/>
                <a:cs typeface="Arial"/>
                <a:sym typeface="Arial"/>
              </a:endParaRPr>
            </a:p>
          </p:txBody>
        </p:sp>
        <p:sp>
          <p:nvSpPr>
            <p:cNvPr id="565" name="Google Shape;565;p48"/>
            <p:cNvSpPr txBox="1"/>
            <p:nvPr/>
          </p:nvSpPr>
          <p:spPr>
            <a:xfrm>
              <a:off x="6098051" y="6589451"/>
              <a:ext cx="2314800" cy="43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Push operation</a:t>
              </a:r>
              <a:endParaRPr sz="1400" b="0" i="0" u="none" strike="noStrike" cap="none">
                <a:solidFill>
                  <a:srgbClr val="3F3F3F"/>
                </a:solidFill>
                <a:latin typeface="Arial"/>
                <a:ea typeface="Arial"/>
                <a:cs typeface="Arial"/>
                <a:sym typeface="Arial"/>
              </a:endParaRPr>
            </a:p>
          </p:txBody>
        </p:sp>
        <p:cxnSp>
          <p:nvCxnSpPr>
            <p:cNvPr id="566" name="Google Shape;566;p48"/>
            <p:cNvCxnSpPr>
              <a:endCxn id="555" idx="0"/>
            </p:cNvCxnSpPr>
            <p:nvPr/>
          </p:nvCxnSpPr>
          <p:spPr>
            <a:xfrm>
              <a:off x="11370562" y="3066053"/>
              <a:ext cx="0" cy="508200"/>
            </a:xfrm>
            <a:prstGeom prst="straightConnector1">
              <a:avLst/>
            </a:prstGeom>
            <a:noFill/>
            <a:ln w="19050" cap="flat" cmpd="sng">
              <a:solidFill>
                <a:srgbClr val="595959"/>
              </a:solidFill>
              <a:prstDash val="solid"/>
              <a:round/>
              <a:headEnd type="none" w="sm" len="sm"/>
              <a:tailEnd type="triangle" w="lg" len="lg"/>
            </a:ln>
          </p:spPr>
        </p:cxnSp>
        <p:cxnSp>
          <p:nvCxnSpPr>
            <p:cNvPr id="567" name="Google Shape;567;p48"/>
            <p:cNvCxnSpPr>
              <a:stCxn id="555" idx="2"/>
              <a:endCxn id="556" idx="0"/>
            </p:cNvCxnSpPr>
            <p:nvPr/>
          </p:nvCxnSpPr>
          <p:spPr>
            <a:xfrm>
              <a:off x="11370562" y="4154753"/>
              <a:ext cx="0" cy="420300"/>
            </a:xfrm>
            <a:prstGeom prst="straightConnector1">
              <a:avLst/>
            </a:prstGeom>
            <a:noFill/>
            <a:ln w="19050" cap="flat" cmpd="sng">
              <a:solidFill>
                <a:srgbClr val="595959"/>
              </a:solidFill>
              <a:prstDash val="solid"/>
              <a:round/>
              <a:headEnd type="none" w="sm" len="sm"/>
              <a:tailEnd type="triangle" w="lg" len="lg"/>
            </a:ln>
          </p:spPr>
        </p:cxnSp>
        <p:cxnSp>
          <p:nvCxnSpPr>
            <p:cNvPr id="568" name="Google Shape;568;p48"/>
            <p:cNvCxnSpPr>
              <a:stCxn id="556" idx="2"/>
              <a:endCxn id="557" idx="0"/>
            </p:cNvCxnSpPr>
            <p:nvPr/>
          </p:nvCxnSpPr>
          <p:spPr>
            <a:xfrm>
              <a:off x="11370562" y="5155413"/>
              <a:ext cx="0" cy="513600"/>
            </a:xfrm>
            <a:prstGeom prst="straightConnector1">
              <a:avLst/>
            </a:prstGeom>
            <a:noFill/>
            <a:ln w="19050" cap="flat" cmpd="sng">
              <a:solidFill>
                <a:srgbClr val="595959"/>
              </a:solidFill>
              <a:prstDash val="solid"/>
              <a:round/>
              <a:headEnd type="none" w="sm" len="sm"/>
              <a:tailEnd type="triangle" w="lg" len="lg"/>
            </a:ln>
          </p:spPr>
        </p:cxnSp>
        <p:cxnSp>
          <p:nvCxnSpPr>
            <p:cNvPr id="569" name="Google Shape;569;p48"/>
            <p:cNvCxnSpPr>
              <a:stCxn id="557" idx="2"/>
              <a:endCxn id="558" idx="0"/>
            </p:cNvCxnSpPr>
            <p:nvPr/>
          </p:nvCxnSpPr>
          <p:spPr>
            <a:xfrm>
              <a:off x="11370562" y="6249591"/>
              <a:ext cx="21600" cy="492600"/>
            </a:xfrm>
            <a:prstGeom prst="straightConnector1">
              <a:avLst/>
            </a:prstGeom>
            <a:noFill/>
            <a:ln w="19050" cap="flat" cmpd="sng">
              <a:solidFill>
                <a:srgbClr val="595959"/>
              </a:solidFill>
              <a:prstDash val="solid"/>
              <a:round/>
              <a:headEnd type="none" w="sm" len="sm"/>
              <a:tailEnd type="triangle" w="lg" len="lg"/>
            </a:ln>
          </p:spPr>
        </p:cxnSp>
        <p:sp>
          <p:nvSpPr>
            <p:cNvPr id="570" name="Google Shape;570;p48"/>
            <p:cNvSpPr txBox="1"/>
            <p:nvPr/>
          </p:nvSpPr>
          <p:spPr>
            <a:xfrm>
              <a:off x="11529010" y="3096535"/>
              <a:ext cx="3477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edit, add, and move files</a:t>
              </a:r>
              <a:endParaRPr sz="1400" b="0" i="0" u="none" strike="noStrike" cap="none">
                <a:solidFill>
                  <a:schemeClr val="tx1">
                    <a:lumMod val="75000"/>
                    <a:lumOff val="25000"/>
                  </a:schemeClr>
                </a:solidFill>
                <a:latin typeface="Arial"/>
                <a:ea typeface="Arial"/>
                <a:cs typeface="Arial"/>
                <a:sym typeface="Arial"/>
              </a:endParaRPr>
            </a:p>
          </p:txBody>
        </p:sp>
        <p:sp>
          <p:nvSpPr>
            <p:cNvPr id="571" name="Google Shape;571;p48"/>
            <p:cNvSpPr txBox="1"/>
            <p:nvPr/>
          </p:nvSpPr>
          <p:spPr>
            <a:xfrm>
              <a:off x="11576832" y="5199302"/>
              <a:ext cx="3989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commit and push operation</a:t>
              </a:r>
              <a:endParaRPr sz="1400" b="0" i="0" u="none" strike="noStrike" cap="none">
                <a:solidFill>
                  <a:srgbClr val="3F3F3F"/>
                </a:solidFill>
                <a:latin typeface="Arial"/>
                <a:ea typeface="Arial"/>
                <a:cs typeface="Arial"/>
                <a:sym typeface="Arial"/>
              </a:endParaRPr>
            </a:p>
          </p:txBody>
        </p:sp>
        <p:sp>
          <p:nvSpPr>
            <p:cNvPr id="572" name="Google Shape;572;p48"/>
            <p:cNvSpPr txBox="1"/>
            <p:nvPr/>
          </p:nvSpPr>
          <p:spPr>
            <a:xfrm>
              <a:off x="11577778" y="4174754"/>
              <a:ext cx="4562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status and difference operation</a:t>
              </a:r>
              <a:endParaRPr sz="1400" b="0" i="0" u="none" strike="noStrike" cap="none">
                <a:solidFill>
                  <a:srgbClr val="3F3F3F"/>
                </a:solidFill>
                <a:latin typeface="Arial"/>
                <a:ea typeface="Arial"/>
                <a:cs typeface="Arial"/>
                <a:sym typeface="Arial"/>
              </a:endParaRPr>
            </a:p>
          </p:txBody>
        </p:sp>
        <p:sp>
          <p:nvSpPr>
            <p:cNvPr id="573" name="Google Shape;573;p48"/>
            <p:cNvSpPr txBox="1"/>
            <p:nvPr/>
          </p:nvSpPr>
          <p:spPr>
            <a:xfrm>
              <a:off x="11625601" y="6269731"/>
              <a:ext cx="41352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amend and push operation</a:t>
              </a:r>
              <a:endParaRPr sz="1400" b="0" i="0" u="none" strike="noStrike" cap="none">
                <a:solidFill>
                  <a:srgbClr val="3F3F3F"/>
                </a:solidFill>
                <a:latin typeface="Arial"/>
                <a:ea typeface="Arial"/>
                <a:cs typeface="Arial"/>
                <a:sym typeface="Arial"/>
              </a:endParaRPr>
            </a:p>
          </p:txBody>
        </p:sp>
        <p:pic>
          <p:nvPicPr>
            <p:cNvPr id="574" name="Google Shape;574;p48"/>
            <p:cNvPicPr preferRelativeResize="0"/>
            <p:nvPr/>
          </p:nvPicPr>
          <p:blipFill rotWithShape="1">
            <a:blip r:embed="rId3">
              <a:alphaModFix/>
            </a:blip>
            <a:srcRect/>
            <a:stretch/>
          </p:blipFill>
          <p:spPr>
            <a:xfrm>
              <a:off x="2889538" y="1736270"/>
              <a:ext cx="1413063" cy="1576045"/>
            </a:xfrm>
            <a:prstGeom prst="rect">
              <a:avLst/>
            </a:prstGeom>
            <a:noFill/>
            <a:ln>
              <a:noFill/>
            </a:ln>
          </p:spPr>
        </p:pic>
        <p:sp>
          <p:nvSpPr>
            <p:cNvPr id="575" name="Google Shape;575;p48"/>
            <p:cNvSpPr txBox="1"/>
            <p:nvPr/>
          </p:nvSpPr>
          <p:spPr>
            <a:xfrm>
              <a:off x="2887931" y="1216108"/>
              <a:ext cx="1715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Repository</a:t>
              </a:r>
              <a:endParaRPr sz="1400" b="0" i="0" u="none" strike="noStrike" cap="none">
                <a:solidFill>
                  <a:schemeClr val="tx1">
                    <a:lumMod val="75000"/>
                    <a:lumOff val="25000"/>
                  </a:schemeClr>
                </a:solidFill>
                <a:latin typeface="Arial"/>
                <a:ea typeface="Arial"/>
                <a:cs typeface="Arial"/>
                <a:sym typeface="Arial"/>
              </a:endParaRPr>
            </a:p>
          </p:txBody>
        </p:sp>
        <p:cxnSp>
          <p:nvCxnSpPr>
            <p:cNvPr id="576" name="Google Shape;576;p48"/>
            <p:cNvCxnSpPr/>
            <p:nvPr/>
          </p:nvCxnSpPr>
          <p:spPr>
            <a:xfrm>
              <a:off x="4226455" y="2522018"/>
              <a:ext cx="5085000" cy="0"/>
            </a:xfrm>
            <a:prstGeom prst="straightConnector1">
              <a:avLst/>
            </a:prstGeom>
            <a:noFill/>
            <a:ln w="19050" cap="flat" cmpd="sng">
              <a:solidFill>
                <a:srgbClr val="595959"/>
              </a:solidFill>
              <a:prstDash val="solid"/>
              <a:round/>
              <a:headEnd type="none" w="sm" len="sm"/>
              <a:tailEnd type="triangle" w="lg" len="lg"/>
            </a:ln>
          </p:spPr>
        </p:cxnSp>
      </p:grpSp>
      <p:sp>
        <p:nvSpPr>
          <p:cNvPr id="577" name="Google Shape;577;p48"/>
          <p:cNvSpPr/>
          <p:nvPr/>
        </p:nvSpPr>
        <p:spPr>
          <a:xfrm>
            <a:off x="2250661" y="1396205"/>
            <a:ext cx="11754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diagram shows the lifecycle of Git:</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F3A1FB31-5D98-DA10-84C7-9B5E6AF2A2F4}"/>
              </a:ext>
            </a:extLst>
          </p:cNvPr>
          <p:cNvSpPr/>
          <p:nvPr/>
        </p:nvSpPr>
        <p:spPr>
          <a:xfrm>
            <a:off x="6502400" y="816324"/>
            <a:ext cx="3254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Who Uses Git?</a:t>
            </a:r>
            <a:endParaRPr dirty="0"/>
          </a:p>
        </p:txBody>
      </p:sp>
      <p:sp>
        <p:nvSpPr>
          <p:cNvPr id="584" name="Google Shape;584;p49"/>
          <p:cNvSpPr txBox="1"/>
          <p:nvPr/>
        </p:nvSpPr>
        <p:spPr>
          <a:xfrm>
            <a:off x="867848" y="2497786"/>
            <a:ext cx="3423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585" name="Google Shape;585;p49"/>
          <p:cNvSpPr/>
          <p:nvPr/>
        </p:nvSpPr>
        <p:spPr>
          <a:xfrm>
            <a:off x="7505752" y="3694813"/>
            <a:ext cx="1441500" cy="1727100"/>
          </a:xfrm>
          <a:prstGeom prst="roundRect">
            <a:avLst>
              <a:gd name="adj" fmla="val 16667"/>
            </a:avLst>
          </a:prstGeom>
          <a:solidFill>
            <a:srgbClr val="427AA1">
              <a:alpha val="8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586" name="Google Shape;586;p49"/>
          <p:cNvSpPr/>
          <p:nvPr/>
        </p:nvSpPr>
        <p:spPr>
          <a:xfrm>
            <a:off x="1162617" y="2470850"/>
            <a:ext cx="5238900" cy="5763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dirty="0">
                <a:solidFill>
                  <a:schemeClr val="lt1"/>
                </a:solidFill>
                <a:latin typeface="Open Sans"/>
                <a:ea typeface="Open Sans"/>
                <a:cs typeface="Open Sans"/>
                <a:sym typeface="Open Sans"/>
              </a:rPr>
              <a:t>S</a:t>
            </a:r>
            <a:r>
              <a:rPr lang="en-US" sz="2200" b="0" i="0" u="none" strike="noStrike" cap="none" dirty="0">
                <a:solidFill>
                  <a:schemeClr val="lt1"/>
                </a:solidFill>
                <a:latin typeface="Open Sans"/>
                <a:ea typeface="Open Sans"/>
                <a:cs typeface="Open Sans"/>
                <a:sym typeface="Open Sans"/>
              </a:rPr>
              <a:t>oftware Industry</a:t>
            </a:r>
            <a:endParaRPr sz="1400" b="0" i="0" u="none" strike="noStrike" cap="none" dirty="0">
              <a:solidFill>
                <a:schemeClr val="lt1"/>
              </a:solidFill>
              <a:latin typeface="Arial"/>
              <a:ea typeface="Arial"/>
              <a:cs typeface="Arial"/>
              <a:sym typeface="Arial"/>
            </a:endParaRPr>
          </a:p>
        </p:txBody>
      </p:sp>
      <p:sp>
        <p:nvSpPr>
          <p:cNvPr id="587" name="Google Shape;587;p49"/>
          <p:cNvSpPr/>
          <p:nvPr/>
        </p:nvSpPr>
        <p:spPr>
          <a:xfrm>
            <a:off x="1162617" y="6159467"/>
            <a:ext cx="5238900" cy="5763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Hospital and healthcare</a:t>
            </a:r>
            <a:endParaRPr sz="1400" b="0" i="0" u="none" strike="noStrike" cap="none">
              <a:solidFill>
                <a:schemeClr val="lt1"/>
              </a:solidFill>
              <a:latin typeface="Arial"/>
              <a:ea typeface="Arial"/>
              <a:cs typeface="Arial"/>
              <a:sym typeface="Arial"/>
            </a:endParaRPr>
          </a:p>
        </p:txBody>
      </p:sp>
      <p:cxnSp>
        <p:nvCxnSpPr>
          <p:cNvPr id="588" name="Google Shape;588;p49"/>
          <p:cNvCxnSpPr/>
          <p:nvPr/>
        </p:nvCxnSpPr>
        <p:spPr>
          <a:xfrm rot="10800000">
            <a:off x="6786652" y="2758113"/>
            <a:ext cx="719100" cy="1800300"/>
          </a:xfrm>
          <a:prstGeom prst="straightConnector1">
            <a:avLst/>
          </a:prstGeom>
          <a:noFill/>
          <a:ln w="9525" cap="rnd" cmpd="sng">
            <a:solidFill>
              <a:srgbClr val="0070C0"/>
            </a:solidFill>
            <a:prstDash val="solid"/>
            <a:round/>
            <a:headEnd type="oval" w="med" len="med"/>
            <a:tailEnd type="none" w="sm" len="sm"/>
          </a:ln>
        </p:spPr>
      </p:cxnSp>
      <p:cxnSp>
        <p:nvCxnSpPr>
          <p:cNvPr id="589" name="Google Shape;589;p49"/>
          <p:cNvCxnSpPr/>
          <p:nvPr/>
        </p:nvCxnSpPr>
        <p:spPr>
          <a:xfrm flipH="1">
            <a:off x="5856042" y="4530429"/>
            <a:ext cx="1662300" cy="10800"/>
          </a:xfrm>
          <a:prstGeom prst="straightConnector1">
            <a:avLst/>
          </a:prstGeom>
          <a:noFill/>
          <a:ln w="9525" cap="rnd" cmpd="sng">
            <a:solidFill>
              <a:srgbClr val="0070C0"/>
            </a:solidFill>
            <a:prstDash val="solid"/>
            <a:round/>
            <a:headEnd type="oval" w="med" len="med"/>
            <a:tailEnd type="none" w="sm" len="sm"/>
          </a:ln>
        </p:spPr>
      </p:cxnSp>
      <p:cxnSp>
        <p:nvCxnSpPr>
          <p:cNvPr id="590" name="Google Shape;590;p49"/>
          <p:cNvCxnSpPr/>
          <p:nvPr/>
        </p:nvCxnSpPr>
        <p:spPr>
          <a:xfrm rot="10800000">
            <a:off x="6497714" y="2758276"/>
            <a:ext cx="288900" cy="1500"/>
          </a:xfrm>
          <a:prstGeom prst="straightConnector1">
            <a:avLst/>
          </a:prstGeom>
          <a:noFill/>
          <a:ln w="9525" cap="rnd" cmpd="sng">
            <a:solidFill>
              <a:srgbClr val="0070C0"/>
            </a:solidFill>
            <a:prstDash val="solid"/>
            <a:round/>
            <a:headEnd type="none" w="sm" len="sm"/>
            <a:tailEnd type="none" w="sm" len="sm"/>
          </a:ln>
        </p:spPr>
      </p:cxnSp>
      <p:cxnSp>
        <p:nvCxnSpPr>
          <p:cNvPr id="591" name="Google Shape;591;p49"/>
          <p:cNvCxnSpPr/>
          <p:nvPr/>
        </p:nvCxnSpPr>
        <p:spPr>
          <a:xfrm rot="10800000">
            <a:off x="6497714" y="6429306"/>
            <a:ext cx="288900" cy="1500"/>
          </a:xfrm>
          <a:prstGeom prst="straightConnector1">
            <a:avLst/>
          </a:prstGeom>
          <a:noFill/>
          <a:ln w="9525" cap="rnd" cmpd="sng">
            <a:solidFill>
              <a:srgbClr val="0070C0"/>
            </a:solidFill>
            <a:prstDash val="solid"/>
            <a:round/>
            <a:headEnd type="none" w="sm" len="sm"/>
            <a:tailEnd type="none" w="sm" len="sm"/>
          </a:ln>
        </p:spPr>
      </p:cxnSp>
      <p:cxnSp>
        <p:nvCxnSpPr>
          <p:cNvPr id="592" name="Google Shape;592;p49"/>
          <p:cNvCxnSpPr/>
          <p:nvPr/>
        </p:nvCxnSpPr>
        <p:spPr>
          <a:xfrm rot="10800000">
            <a:off x="9666364" y="2758276"/>
            <a:ext cx="288900" cy="1500"/>
          </a:xfrm>
          <a:prstGeom prst="straightConnector1">
            <a:avLst/>
          </a:prstGeom>
          <a:noFill/>
          <a:ln w="9525" cap="rnd" cmpd="sng">
            <a:solidFill>
              <a:srgbClr val="0070C0"/>
            </a:solidFill>
            <a:prstDash val="solid"/>
            <a:round/>
            <a:headEnd type="none" w="sm" len="sm"/>
            <a:tailEnd type="none" w="sm" len="sm"/>
          </a:ln>
        </p:spPr>
      </p:cxnSp>
      <p:cxnSp>
        <p:nvCxnSpPr>
          <p:cNvPr id="593" name="Google Shape;593;p49"/>
          <p:cNvCxnSpPr/>
          <p:nvPr/>
        </p:nvCxnSpPr>
        <p:spPr>
          <a:xfrm rot="10800000">
            <a:off x="9666364" y="6466307"/>
            <a:ext cx="288900" cy="1500"/>
          </a:xfrm>
          <a:prstGeom prst="straightConnector1">
            <a:avLst/>
          </a:prstGeom>
          <a:noFill/>
          <a:ln w="9525" cap="rnd" cmpd="sng">
            <a:solidFill>
              <a:srgbClr val="C55A11"/>
            </a:solidFill>
            <a:prstDash val="solid"/>
            <a:round/>
            <a:headEnd type="none" w="sm" len="sm"/>
            <a:tailEnd type="none" w="sm" len="sm"/>
          </a:ln>
        </p:spPr>
      </p:cxnSp>
      <p:cxnSp>
        <p:nvCxnSpPr>
          <p:cNvPr id="594" name="Google Shape;594;p49"/>
          <p:cNvCxnSpPr/>
          <p:nvPr/>
        </p:nvCxnSpPr>
        <p:spPr>
          <a:xfrm flipH="1">
            <a:off x="6786652" y="4558413"/>
            <a:ext cx="719100" cy="1870800"/>
          </a:xfrm>
          <a:prstGeom prst="straightConnector1">
            <a:avLst/>
          </a:prstGeom>
          <a:noFill/>
          <a:ln w="9525" cap="rnd" cmpd="sng">
            <a:solidFill>
              <a:srgbClr val="0070C0"/>
            </a:solidFill>
            <a:prstDash val="solid"/>
            <a:round/>
            <a:headEnd type="oval" w="med" len="med"/>
            <a:tailEnd type="none" w="sm" len="sm"/>
          </a:ln>
        </p:spPr>
      </p:cxnSp>
      <p:cxnSp>
        <p:nvCxnSpPr>
          <p:cNvPr id="595" name="Google Shape;595;p49"/>
          <p:cNvCxnSpPr/>
          <p:nvPr/>
        </p:nvCxnSpPr>
        <p:spPr>
          <a:xfrm rot="10800000" flipH="1">
            <a:off x="8945614" y="2758113"/>
            <a:ext cx="720600" cy="1800300"/>
          </a:xfrm>
          <a:prstGeom prst="straightConnector1">
            <a:avLst/>
          </a:prstGeom>
          <a:noFill/>
          <a:ln w="9525" cap="rnd" cmpd="sng">
            <a:solidFill>
              <a:srgbClr val="0070C0"/>
            </a:solidFill>
            <a:prstDash val="solid"/>
            <a:round/>
            <a:headEnd type="oval" w="med" len="med"/>
            <a:tailEnd type="none" w="sm" len="sm"/>
          </a:ln>
        </p:spPr>
      </p:cxnSp>
      <p:cxnSp>
        <p:nvCxnSpPr>
          <p:cNvPr id="596" name="Google Shape;596;p49"/>
          <p:cNvCxnSpPr>
            <a:endCxn id="597" idx="1"/>
          </p:cNvCxnSpPr>
          <p:nvPr/>
        </p:nvCxnSpPr>
        <p:spPr>
          <a:xfrm>
            <a:off x="8947194" y="4558364"/>
            <a:ext cx="1125300" cy="27600"/>
          </a:xfrm>
          <a:prstGeom prst="straightConnector1">
            <a:avLst/>
          </a:prstGeom>
          <a:noFill/>
          <a:ln w="9525" cap="rnd" cmpd="sng">
            <a:solidFill>
              <a:srgbClr val="0070C0"/>
            </a:solidFill>
            <a:prstDash val="solid"/>
            <a:round/>
            <a:headEnd type="oval" w="med" len="med"/>
            <a:tailEnd type="none" w="sm" len="sm"/>
          </a:ln>
        </p:spPr>
      </p:cxnSp>
      <p:cxnSp>
        <p:nvCxnSpPr>
          <p:cNvPr id="598" name="Google Shape;598;p49"/>
          <p:cNvCxnSpPr/>
          <p:nvPr/>
        </p:nvCxnSpPr>
        <p:spPr>
          <a:xfrm>
            <a:off x="8947202" y="4558413"/>
            <a:ext cx="719100" cy="1907700"/>
          </a:xfrm>
          <a:prstGeom prst="straightConnector1">
            <a:avLst/>
          </a:prstGeom>
          <a:noFill/>
          <a:ln w="9525" cap="rnd" cmpd="sng">
            <a:solidFill>
              <a:srgbClr val="0070C0"/>
            </a:solidFill>
            <a:prstDash val="solid"/>
            <a:round/>
            <a:headEnd type="oval" w="med" len="med"/>
            <a:tailEnd type="none" w="sm" len="sm"/>
          </a:ln>
        </p:spPr>
      </p:cxnSp>
      <p:sp>
        <p:nvSpPr>
          <p:cNvPr id="599" name="Google Shape;599;p49"/>
          <p:cNvSpPr/>
          <p:nvPr/>
        </p:nvSpPr>
        <p:spPr>
          <a:xfrm>
            <a:off x="10072494" y="2470850"/>
            <a:ext cx="5238900" cy="5763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Marketing and advertising</a:t>
            </a:r>
            <a:endParaRPr sz="1400" b="0" i="0" u="none" strike="noStrike" cap="none">
              <a:solidFill>
                <a:schemeClr val="lt1"/>
              </a:solidFill>
              <a:latin typeface="Arial"/>
              <a:ea typeface="Arial"/>
              <a:cs typeface="Arial"/>
              <a:sym typeface="Arial"/>
            </a:endParaRPr>
          </a:p>
        </p:txBody>
      </p:sp>
      <p:sp>
        <p:nvSpPr>
          <p:cNvPr id="597" name="Google Shape;597;p49"/>
          <p:cNvSpPr/>
          <p:nvPr/>
        </p:nvSpPr>
        <p:spPr>
          <a:xfrm>
            <a:off x="10072494" y="4297814"/>
            <a:ext cx="5238900" cy="5763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Financial services</a:t>
            </a:r>
            <a:endParaRPr sz="1400" b="0" i="0" u="none" strike="noStrike" cap="none">
              <a:solidFill>
                <a:schemeClr val="lt1"/>
              </a:solidFill>
              <a:latin typeface="Arial"/>
              <a:ea typeface="Arial"/>
              <a:cs typeface="Arial"/>
              <a:sym typeface="Arial"/>
            </a:endParaRPr>
          </a:p>
        </p:txBody>
      </p:sp>
      <p:sp>
        <p:nvSpPr>
          <p:cNvPr id="600" name="Google Shape;600;p49"/>
          <p:cNvSpPr/>
          <p:nvPr/>
        </p:nvSpPr>
        <p:spPr>
          <a:xfrm>
            <a:off x="10072494" y="6159467"/>
            <a:ext cx="5238900" cy="5763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Retail industry</a:t>
            </a:r>
            <a:endParaRPr sz="1400" b="0" i="0" u="none" strike="noStrike" cap="none">
              <a:solidFill>
                <a:schemeClr val="lt1"/>
              </a:solidFill>
              <a:latin typeface="Arial"/>
              <a:ea typeface="Arial"/>
              <a:cs typeface="Arial"/>
              <a:sym typeface="Arial"/>
            </a:endParaRPr>
          </a:p>
        </p:txBody>
      </p:sp>
      <p:pic>
        <p:nvPicPr>
          <p:cNvPr id="601" name="Google Shape;601;p49" descr="Git | Jenkins plugin"/>
          <p:cNvPicPr preferRelativeResize="0"/>
          <p:nvPr/>
        </p:nvPicPr>
        <p:blipFill rotWithShape="1">
          <a:blip r:embed="rId3">
            <a:alphaModFix/>
          </a:blip>
          <a:srcRect/>
          <a:stretch/>
        </p:blipFill>
        <p:spPr>
          <a:xfrm>
            <a:off x="7542825" y="4318550"/>
            <a:ext cx="1373675" cy="576300"/>
          </a:xfrm>
          <a:prstGeom prst="rect">
            <a:avLst/>
          </a:prstGeom>
          <a:noFill/>
          <a:ln>
            <a:noFill/>
          </a:ln>
        </p:spPr>
      </p:pic>
      <p:sp>
        <p:nvSpPr>
          <p:cNvPr id="602" name="Google Shape;602;p49"/>
          <p:cNvSpPr/>
          <p:nvPr/>
        </p:nvSpPr>
        <p:spPr>
          <a:xfrm>
            <a:off x="1162617" y="4280229"/>
            <a:ext cx="5238900" cy="5763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Information technology and services</a:t>
            </a:r>
            <a:endParaRPr sz="1400" b="0" i="0" u="none" strike="noStrike" cap="none">
              <a:solidFill>
                <a:schemeClr val="lt1"/>
              </a:solidFill>
              <a:latin typeface="Arial"/>
              <a:ea typeface="Arial"/>
              <a:cs typeface="Arial"/>
              <a:sym typeface="Arial"/>
            </a:endParaRPr>
          </a:p>
        </p:txBody>
      </p:sp>
      <p:sp>
        <p:nvSpPr>
          <p:cNvPr id="5" name="Brandline_LVC">
            <a:extLst>
              <a:ext uri="{FF2B5EF4-FFF2-40B4-BE49-F238E27FC236}">
                <a16:creationId xmlns:a16="http://schemas.microsoft.com/office/drawing/2014/main" id="{EE9E2EE3-28AA-D201-D67E-C7DB8027D67C}"/>
              </a:ext>
            </a:extLst>
          </p:cNvPr>
          <p:cNvSpPr/>
          <p:nvPr/>
        </p:nvSpPr>
        <p:spPr>
          <a:xfrm>
            <a:off x="6565900" y="816324"/>
            <a:ext cx="3127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Basic Git Commands </a:t>
            </a:r>
            <a:endParaRPr dirty="0"/>
          </a:p>
        </p:txBody>
      </p:sp>
      <p:sp>
        <p:nvSpPr>
          <p:cNvPr id="609" name="Google Shape;609;p51"/>
          <p:cNvSpPr txBox="1"/>
          <p:nvPr/>
        </p:nvSpPr>
        <p:spPr>
          <a:xfrm>
            <a:off x="5254497" y="5000197"/>
            <a:ext cx="2707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Create a repository</a:t>
            </a:r>
            <a:endParaRPr sz="1400" b="0" i="0" u="none" strike="noStrike" cap="none">
              <a:solidFill>
                <a:srgbClr val="000000"/>
              </a:solidFill>
              <a:latin typeface="Arial"/>
              <a:ea typeface="Arial"/>
              <a:cs typeface="Arial"/>
              <a:sym typeface="Arial"/>
            </a:endParaRPr>
          </a:p>
        </p:txBody>
      </p:sp>
      <p:sp>
        <p:nvSpPr>
          <p:cNvPr id="610" name="Google Shape;610;p51"/>
          <p:cNvSpPr txBox="1"/>
          <p:nvPr/>
        </p:nvSpPr>
        <p:spPr>
          <a:xfrm>
            <a:off x="4269250" y="2489297"/>
            <a:ext cx="771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Below is the list of some basic Git commands:</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611" name="Google Shape;611;p51"/>
          <p:cNvSpPr txBox="1"/>
          <p:nvPr/>
        </p:nvSpPr>
        <p:spPr>
          <a:xfrm>
            <a:off x="1924924" y="4066252"/>
            <a:ext cx="320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Tell Git who you are</a:t>
            </a:r>
            <a:endParaRPr sz="2200" b="0" i="0" u="none" strike="noStrike" cap="none">
              <a:solidFill>
                <a:schemeClr val="lt1"/>
              </a:solidFill>
              <a:latin typeface="Open Sans"/>
              <a:ea typeface="Open Sans"/>
              <a:cs typeface="Open Sans"/>
              <a:sym typeface="Open Sans"/>
            </a:endParaRPr>
          </a:p>
        </p:txBody>
      </p:sp>
      <p:sp>
        <p:nvSpPr>
          <p:cNvPr id="612" name="Google Shape;612;p51"/>
          <p:cNvSpPr txBox="1"/>
          <p:nvPr/>
        </p:nvSpPr>
        <p:spPr>
          <a:xfrm>
            <a:off x="1319395" y="5350525"/>
            <a:ext cx="4137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local repository</a:t>
            </a:r>
            <a:endParaRPr sz="2200" b="0" i="0" u="none" strike="noStrike" cap="none">
              <a:solidFill>
                <a:schemeClr val="lt1"/>
              </a:solidFill>
              <a:latin typeface="Open Sans"/>
              <a:ea typeface="Open Sans"/>
              <a:cs typeface="Open Sans"/>
              <a:sym typeface="Open Sans"/>
            </a:endParaRPr>
          </a:p>
        </p:txBody>
      </p:sp>
      <p:graphicFrame>
        <p:nvGraphicFramePr>
          <p:cNvPr id="613" name="Google Shape;613;p51"/>
          <p:cNvGraphicFramePr/>
          <p:nvPr/>
        </p:nvGraphicFramePr>
        <p:xfrm>
          <a:off x="1084650" y="3390900"/>
          <a:ext cx="14086700" cy="3931760"/>
        </p:xfrm>
        <a:graphic>
          <a:graphicData uri="http://schemas.openxmlformats.org/drawingml/2006/table">
            <a:tbl>
              <a:tblPr>
                <a:noFill/>
              </a:tblPr>
              <a:tblGrid>
                <a:gridCol w="3168925">
                  <a:extLst>
                    <a:ext uri="{9D8B030D-6E8A-4147-A177-3AD203B41FA5}">
                      <a16:colId xmlns:a16="http://schemas.microsoft.com/office/drawing/2014/main" val="20000"/>
                    </a:ext>
                  </a:extLst>
                </a:gridCol>
                <a:gridCol w="3437400">
                  <a:extLst>
                    <a:ext uri="{9D8B030D-6E8A-4147-A177-3AD203B41FA5}">
                      <a16:colId xmlns:a16="http://schemas.microsoft.com/office/drawing/2014/main" val="20001"/>
                    </a:ext>
                  </a:extLst>
                </a:gridCol>
                <a:gridCol w="7480375">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chemeClr val="dk1"/>
                        </a:buClr>
                        <a:buSzPts val="2200"/>
                        <a:buFont typeface="Arial"/>
                        <a:buNone/>
                      </a:pPr>
                      <a:r>
                        <a:rPr lang="en-US" sz="2200" b="1" u="none" strike="noStrike" cap="none">
                          <a:solidFill>
                            <a:schemeClr val="lt1"/>
                          </a:solidFill>
                          <a:latin typeface="Open Sans"/>
                          <a:ea typeface="Open Sans"/>
                          <a:cs typeface="Open Sans"/>
                          <a:sym typeface="Open Sans"/>
                        </a:rPr>
                        <a:t>Task</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chemeClr val="dk1"/>
                        </a:buClr>
                        <a:buSzPts val="2200"/>
                        <a:buFont typeface="Arial"/>
                        <a:buNone/>
                      </a:pPr>
                      <a:r>
                        <a:rPr lang="en-US" sz="2200" b="1" u="none" strike="noStrike" cap="none">
                          <a:solidFill>
                            <a:schemeClr val="lt1"/>
                          </a:solidFill>
                          <a:latin typeface="Open Sans"/>
                          <a:ea typeface="Open Sans"/>
                          <a:cs typeface="Open Sans"/>
                          <a:sym typeface="Open Sans"/>
                        </a:rPr>
                        <a:t>Explanation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chemeClr val="dk1"/>
                        </a:buClr>
                        <a:buSzPts val="2200"/>
                        <a:buFont typeface="Arial"/>
                        <a:buNone/>
                      </a:pPr>
                      <a:r>
                        <a:rPr lang="en-US" sz="2200" b="1" u="none" strike="noStrike" cap="none">
                          <a:solidFill>
                            <a:schemeClr val="lt1"/>
                          </a:solidFill>
                          <a:latin typeface="Open Sans"/>
                          <a:ea typeface="Open Sans"/>
                          <a:cs typeface="Open Sans"/>
                          <a:sym typeface="Open Sans"/>
                        </a:rPr>
                        <a:t>Commands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Tell Git who the user is</a:t>
                      </a:r>
                      <a:endParaRPr sz="220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Configure the author’s name and email address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git config --global user.name “</a:t>
                      </a:r>
                      <a:r>
                        <a:rPr lang="en-US" sz="2200" u="none" strike="noStrike" cap="none" dirty="0" err="1">
                          <a:solidFill>
                            <a:srgbClr val="3F3F3F"/>
                          </a:solidFill>
                          <a:latin typeface="Open Sans"/>
                          <a:ea typeface="Open Sans"/>
                          <a:cs typeface="Open Sans"/>
                          <a:sym typeface="Open Sans"/>
                        </a:rPr>
                        <a:t>Simplilearn</a:t>
                      </a:r>
                      <a:r>
                        <a:rPr lang="en-US" sz="2200" u="none" strike="noStrike" cap="none" dirty="0">
                          <a:solidFill>
                            <a:srgbClr val="3F3F3F"/>
                          </a:solidFill>
                          <a:latin typeface="Open Sans"/>
                          <a:ea typeface="Open Sans"/>
                          <a:cs typeface="Open Sans"/>
                          <a:sym typeface="Open Sans"/>
                        </a:rPr>
                        <a:t>"</a:t>
                      </a:r>
                      <a:endParaRPr sz="2200" u="none" strike="noStrike" cap="none" dirty="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git config --global user.emailsimplilearn@example.com</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Create a new local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Create a repository</a:t>
                      </a:r>
                      <a:endParaRPr sz="2200" u="none" strike="noStrike" cap="none" dirty="0">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git </a:t>
                      </a:r>
                      <a:r>
                        <a:rPr lang="en-US" sz="2200" u="none" strike="noStrike" cap="none" dirty="0" err="1">
                          <a:solidFill>
                            <a:srgbClr val="3F3F3F"/>
                          </a:solidFill>
                          <a:latin typeface="Open Sans"/>
                          <a:ea typeface="Open Sans"/>
                          <a:cs typeface="Open Sans"/>
                          <a:sym typeface="Open Sans"/>
                        </a:rPr>
                        <a:t>init</a:t>
                      </a:r>
                      <a:r>
                        <a:rPr lang="en-US" sz="2200" u="none" strike="noStrike" cap="none" dirty="0">
                          <a:solidFill>
                            <a:srgbClr val="3F3F3F"/>
                          </a:solidFill>
                          <a:latin typeface="Open Sans"/>
                          <a:ea typeface="Open Sans"/>
                          <a:cs typeface="Open Sans"/>
                          <a:sym typeface="Open Sans"/>
                        </a:rPr>
                        <a:t>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853400">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Check the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Create a working copy of a local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git clone /path/to/repository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853400">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solidFill>
                            <a:srgbClr val="3F3F3F"/>
                          </a:solidFill>
                          <a:latin typeface="Open Sans"/>
                          <a:ea typeface="Open Sans"/>
                          <a:cs typeface="Open Sans"/>
                          <a:sym typeface="Open Sans"/>
                        </a:rPr>
                        <a:t>Check the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Use a remote server</a:t>
                      </a:r>
                      <a:endParaRPr sz="2200" u="none" strike="noStrike" cap="none" dirty="0">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dirty="0">
                          <a:solidFill>
                            <a:srgbClr val="3F3F3F"/>
                          </a:solidFill>
                          <a:latin typeface="Open Sans"/>
                          <a:ea typeface="Open Sans"/>
                          <a:cs typeface="Open Sans"/>
                          <a:sym typeface="Open Sans"/>
                        </a:rPr>
                        <a:t>git clone </a:t>
                      </a:r>
                      <a:r>
                        <a:rPr lang="en-US" sz="2200" u="none" strike="noStrike" cap="none" dirty="0" err="1">
                          <a:solidFill>
                            <a:srgbClr val="3F3F3F"/>
                          </a:solidFill>
                          <a:latin typeface="Open Sans"/>
                          <a:ea typeface="Open Sans"/>
                          <a:cs typeface="Open Sans"/>
                          <a:sym typeface="Open Sans"/>
                        </a:rPr>
                        <a:t>username@host</a:t>
                      </a:r>
                      <a:r>
                        <a:rPr lang="en-US" sz="2200" u="none" strike="noStrike" cap="none" dirty="0">
                          <a:solidFill>
                            <a:srgbClr val="3F3F3F"/>
                          </a:solidFill>
                          <a:latin typeface="Open Sans"/>
                          <a:ea typeface="Open Sans"/>
                          <a:cs typeface="Open Sans"/>
                          <a:sym typeface="Open Sans"/>
                        </a:rPr>
                        <a:t>:/path/to/repository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bl>
          </a:graphicData>
        </a:graphic>
      </p:graphicFrame>
      <p:sp>
        <p:nvSpPr>
          <p:cNvPr id="5" name="Brandline_LVC">
            <a:extLst>
              <a:ext uri="{FF2B5EF4-FFF2-40B4-BE49-F238E27FC236}">
                <a16:creationId xmlns:a16="http://schemas.microsoft.com/office/drawing/2014/main" id="{688BAB78-FF23-F027-CAC0-6DF383F60CE7}"/>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Basic Git Commands </a:t>
            </a:r>
            <a:endParaRPr dirty="0"/>
          </a:p>
        </p:txBody>
      </p:sp>
      <p:sp>
        <p:nvSpPr>
          <p:cNvPr id="620" name="Google Shape;620;p19"/>
          <p:cNvSpPr txBox="1"/>
          <p:nvPr/>
        </p:nvSpPr>
        <p:spPr>
          <a:xfrm>
            <a:off x="5254497" y="5000197"/>
            <a:ext cx="2707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Create a repository</a:t>
            </a:r>
            <a:endParaRPr sz="1400" b="0" i="0" u="none" strike="noStrike" cap="none">
              <a:solidFill>
                <a:srgbClr val="000000"/>
              </a:solidFill>
              <a:latin typeface="Arial"/>
              <a:ea typeface="Arial"/>
              <a:cs typeface="Arial"/>
              <a:sym typeface="Arial"/>
            </a:endParaRPr>
          </a:p>
        </p:txBody>
      </p:sp>
      <p:sp>
        <p:nvSpPr>
          <p:cNvPr id="621" name="Google Shape;621;p19"/>
          <p:cNvSpPr txBox="1"/>
          <p:nvPr/>
        </p:nvSpPr>
        <p:spPr>
          <a:xfrm>
            <a:off x="4269250" y="2489297"/>
            <a:ext cx="771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Below is the list of some basic Git commands:</a:t>
            </a:r>
            <a:endParaRPr sz="2200" b="0" i="0" u="none" strike="noStrike" cap="none">
              <a:solidFill>
                <a:srgbClr val="3F3F3F"/>
              </a:solidFill>
              <a:latin typeface="Open Sans"/>
              <a:ea typeface="Open Sans"/>
              <a:cs typeface="Open Sans"/>
              <a:sym typeface="Open Sans"/>
            </a:endParaRPr>
          </a:p>
        </p:txBody>
      </p:sp>
      <p:sp>
        <p:nvSpPr>
          <p:cNvPr id="622" name="Google Shape;622;p19"/>
          <p:cNvSpPr txBox="1"/>
          <p:nvPr/>
        </p:nvSpPr>
        <p:spPr>
          <a:xfrm>
            <a:off x="1924924" y="4066252"/>
            <a:ext cx="320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Tell Git who you are</a:t>
            </a:r>
            <a:endParaRPr sz="2200" b="0" i="0" u="none" strike="noStrike" cap="none">
              <a:solidFill>
                <a:schemeClr val="lt1"/>
              </a:solidFill>
              <a:latin typeface="Open Sans"/>
              <a:ea typeface="Open Sans"/>
              <a:cs typeface="Open Sans"/>
              <a:sym typeface="Open Sans"/>
            </a:endParaRPr>
          </a:p>
        </p:txBody>
      </p:sp>
      <p:sp>
        <p:nvSpPr>
          <p:cNvPr id="623" name="Google Shape;623;p19"/>
          <p:cNvSpPr txBox="1"/>
          <p:nvPr/>
        </p:nvSpPr>
        <p:spPr>
          <a:xfrm>
            <a:off x="1319395" y="5350525"/>
            <a:ext cx="4137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local repository</a:t>
            </a:r>
            <a:endParaRPr sz="2200" b="0" i="0" u="none" strike="noStrike" cap="none">
              <a:solidFill>
                <a:schemeClr val="lt1"/>
              </a:solidFill>
              <a:latin typeface="Open Sans"/>
              <a:ea typeface="Open Sans"/>
              <a:cs typeface="Open Sans"/>
              <a:sym typeface="Open Sans"/>
            </a:endParaRPr>
          </a:p>
        </p:txBody>
      </p:sp>
      <p:graphicFrame>
        <p:nvGraphicFramePr>
          <p:cNvPr id="624" name="Google Shape;624;p19"/>
          <p:cNvGraphicFramePr/>
          <p:nvPr/>
        </p:nvGraphicFramePr>
        <p:xfrm>
          <a:off x="2205938" y="3390900"/>
          <a:ext cx="11844125" cy="3931760"/>
        </p:xfrm>
        <a:graphic>
          <a:graphicData uri="http://schemas.openxmlformats.org/drawingml/2006/table">
            <a:tbl>
              <a:tblPr>
                <a:noFill/>
              </a:tblPr>
              <a:tblGrid>
                <a:gridCol w="2410875">
                  <a:extLst>
                    <a:ext uri="{9D8B030D-6E8A-4147-A177-3AD203B41FA5}">
                      <a16:colId xmlns:a16="http://schemas.microsoft.com/office/drawing/2014/main" val="20000"/>
                    </a:ext>
                  </a:extLst>
                </a:gridCol>
                <a:gridCol w="4195450">
                  <a:extLst>
                    <a:ext uri="{9D8B030D-6E8A-4147-A177-3AD203B41FA5}">
                      <a16:colId xmlns:a16="http://schemas.microsoft.com/office/drawing/2014/main" val="20001"/>
                    </a:ext>
                  </a:extLst>
                </a:gridCol>
                <a:gridCol w="52378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Task</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Explanation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Commands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Add files</a:t>
                      </a:r>
                      <a:endParaRPr sz="220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Add one or more files to staging </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git add &lt;filename&gt; git add *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Push</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Send changes to the master branch</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git push origin master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Commit </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Commit changes to the head</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rgbClr val="172B4D"/>
                        </a:buClr>
                        <a:buSzPts val="2200"/>
                        <a:buFont typeface="Arial"/>
                        <a:buNone/>
                      </a:pPr>
                      <a:r>
                        <a:rPr lang="en-US" sz="2200" u="none" strike="noStrike" cap="none">
                          <a:solidFill>
                            <a:srgbClr val="3F3F3F"/>
                          </a:solidFill>
                          <a:latin typeface="Open Sans"/>
                          <a:ea typeface="Open Sans"/>
                          <a:cs typeface="Open Sans"/>
                          <a:sym typeface="Open Sans"/>
                        </a:rPr>
                        <a:t>git commit -m "Commit message"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853400">
                <a:tc>
                  <a:txBody>
                    <a:bodyPr/>
                    <a:lstStyle/>
                    <a:p>
                      <a:pPr marL="0" marR="0" lvl="0" indent="0" algn="ctr"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Commit </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Commit files added with </a:t>
                      </a:r>
                      <a:r>
                        <a:rPr lang="en-US" sz="2200" b="1" u="none" strike="noStrike" cap="none">
                          <a:solidFill>
                            <a:srgbClr val="3F3F3F"/>
                          </a:solidFill>
                          <a:latin typeface="Open Sans"/>
                          <a:ea typeface="Open Sans"/>
                          <a:cs typeface="Open Sans"/>
                          <a:sym typeface="Open Sans"/>
                        </a:rPr>
                        <a:t>git add</a:t>
                      </a:r>
                      <a:r>
                        <a:rPr lang="en-US" sz="2200" u="none" strike="noStrike" cap="none">
                          <a:solidFill>
                            <a:srgbClr val="3F3F3F"/>
                          </a:solidFill>
                          <a:latin typeface="Open Sans"/>
                          <a:ea typeface="Open Sans"/>
                          <a:cs typeface="Open Sans"/>
                          <a:sym typeface="Open Sans"/>
                        </a:rPr>
                        <a:t> and the files changed</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rgbClr val="172B4D"/>
                        </a:buClr>
                        <a:buSzPts val="2200"/>
                        <a:buFont typeface="Arial"/>
                        <a:buNone/>
                      </a:pPr>
                      <a:r>
                        <a:rPr lang="en-US" sz="2200" u="none" strike="noStrike" cap="none" dirty="0">
                          <a:solidFill>
                            <a:srgbClr val="3F3F3F"/>
                          </a:solidFill>
                          <a:latin typeface="Open Sans"/>
                          <a:ea typeface="Open Sans"/>
                          <a:cs typeface="Open Sans"/>
                          <a:sym typeface="Open Sans"/>
                        </a:rPr>
                        <a:t>git commit -a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bl>
          </a:graphicData>
        </a:graphic>
      </p:graphicFrame>
      <p:sp>
        <p:nvSpPr>
          <p:cNvPr id="5" name="Brandline_LVC">
            <a:extLst>
              <a:ext uri="{FF2B5EF4-FFF2-40B4-BE49-F238E27FC236}">
                <a16:creationId xmlns:a16="http://schemas.microsoft.com/office/drawing/2014/main" id="{EC57AB28-586D-4ECE-A712-F1972AA1CA4E}"/>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Basic Git Commands </a:t>
            </a:r>
            <a:endParaRPr dirty="0"/>
          </a:p>
        </p:txBody>
      </p:sp>
      <p:sp>
        <p:nvSpPr>
          <p:cNvPr id="631" name="Google Shape;631;p20"/>
          <p:cNvSpPr txBox="1"/>
          <p:nvPr/>
        </p:nvSpPr>
        <p:spPr>
          <a:xfrm>
            <a:off x="5254497" y="5000197"/>
            <a:ext cx="2707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Create a repository</a:t>
            </a:r>
            <a:endParaRPr sz="1400" b="0" i="0" u="none" strike="noStrike" cap="none">
              <a:solidFill>
                <a:srgbClr val="000000"/>
              </a:solidFill>
              <a:latin typeface="Arial"/>
              <a:ea typeface="Arial"/>
              <a:cs typeface="Arial"/>
              <a:sym typeface="Arial"/>
            </a:endParaRPr>
          </a:p>
        </p:txBody>
      </p:sp>
      <p:sp>
        <p:nvSpPr>
          <p:cNvPr id="632" name="Google Shape;632;p20"/>
          <p:cNvSpPr txBox="1"/>
          <p:nvPr/>
        </p:nvSpPr>
        <p:spPr>
          <a:xfrm>
            <a:off x="4269250" y="2489297"/>
            <a:ext cx="771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Below is the list of some basic Git commands:</a:t>
            </a:r>
            <a:endParaRPr sz="2200" b="0" i="0" u="none" strike="noStrike" cap="none">
              <a:solidFill>
                <a:srgbClr val="3F3F3F"/>
              </a:solidFill>
              <a:latin typeface="Open Sans"/>
              <a:ea typeface="Open Sans"/>
              <a:cs typeface="Open Sans"/>
              <a:sym typeface="Open Sans"/>
            </a:endParaRPr>
          </a:p>
        </p:txBody>
      </p:sp>
      <p:sp>
        <p:nvSpPr>
          <p:cNvPr id="633" name="Google Shape;633;p20"/>
          <p:cNvSpPr txBox="1"/>
          <p:nvPr/>
        </p:nvSpPr>
        <p:spPr>
          <a:xfrm>
            <a:off x="1924924" y="4066252"/>
            <a:ext cx="320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Tell Git who you are</a:t>
            </a:r>
            <a:endParaRPr sz="2200" b="0" i="0" u="none" strike="noStrike" cap="none">
              <a:solidFill>
                <a:schemeClr val="lt1"/>
              </a:solidFill>
              <a:latin typeface="Open Sans"/>
              <a:ea typeface="Open Sans"/>
              <a:cs typeface="Open Sans"/>
              <a:sym typeface="Open Sans"/>
            </a:endParaRPr>
          </a:p>
        </p:txBody>
      </p:sp>
      <p:sp>
        <p:nvSpPr>
          <p:cNvPr id="634" name="Google Shape;634;p20"/>
          <p:cNvSpPr txBox="1"/>
          <p:nvPr/>
        </p:nvSpPr>
        <p:spPr>
          <a:xfrm>
            <a:off x="1319395" y="5350525"/>
            <a:ext cx="4137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local repository</a:t>
            </a:r>
            <a:endParaRPr sz="2200" b="0" i="0" u="none" strike="noStrike" cap="none">
              <a:solidFill>
                <a:schemeClr val="lt1"/>
              </a:solidFill>
              <a:latin typeface="Open Sans"/>
              <a:ea typeface="Open Sans"/>
              <a:cs typeface="Open Sans"/>
              <a:sym typeface="Open Sans"/>
            </a:endParaRPr>
          </a:p>
        </p:txBody>
      </p:sp>
      <p:graphicFrame>
        <p:nvGraphicFramePr>
          <p:cNvPr id="635" name="Google Shape;635;p20"/>
          <p:cNvGraphicFramePr/>
          <p:nvPr/>
        </p:nvGraphicFramePr>
        <p:xfrm>
          <a:off x="1084650" y="3390900"/>
          <a:ext cx="14086700" cy="3931770"/>
        </p:xfrm>
        <a:graphic>
          <a:graphicData uri="http://schemas.openxmlformats.org/drawingml/2006/table">
            <a:tbl>
              <a:tblPr>
                <a:noFill/>
              </a:tblPr>
              <a:tblGrid>
                <a:gridCol w="3168925">
                  <a:extLst>
                    <a:ext uri="{9D8B030D-6E8A-4147-A177-3AD203B41FA5}">
                      <a16:colId xmlns:a16="http://schemas.microsoft.com/office/drawing/2014/main" val="20000"/>
                    </a:ext>
                  </a:extLst>
                </a:gridCol>
                <a:gridCol w="4827175">
                  <a:extLst>
                    <a:ext uri="{9D8B030D-6E8A-4147-A177-3AD203B41FA5}">
                      <a16:colId xmlns:a16="http://schemas.microsoft.com/office/drawing/2014/main" val="20001"/>
                    </a:ext>
                  </a:extLst>
                </a:gridCol>
                <a:gridCol w="60906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Task</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Explanation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Commands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Status</a:t>
                      </a:r>
                      <a:endParaRPr sz="220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List the files that need to be changed, added, or committed</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a:solidFill>
                            <a:srgbClr val="3F3F3F"/>
                          </a:solidFill>
                          <a:latin typeface="Open Sans"/>
                          <a:ea typeface="Open Sans"/>
                          <a:cs typeface="Open Sans"/>
                          <a:sym typeface="Open Sans"/>
                        </a:rPr>
                        <a:t>git status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Connect to a remote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Add the server to push for the connection</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git remote add origin &lt;server&gt;</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853400">
                <a:tc>
                  <a:txBody>
                    <a:bodyPr/>
                    <a:lstStyle/>
                    <a:p>
                      <a:pPr marL="0" marR="0" lvl="0" indent="0" algn="l" rtl="0">
                        <a:lnSpc>
                          <a:spcPct val="100000"/>
                        </a:lnSpc>
                        <a:spcBef>
                          <a:spcPts val="0"/>
                        </a:spcBef>
                        <a:spcAft>
                          <a:spcPts val="0"/>
                        </a:spcAft>
                        <a:buClr>
                          <a:schemeClr val="dk1"/>
                        </a:buClr>
                        <a:buSzPts val="1100"/>
                        <a:buFont typeface="Arial"/>
                        <a:buNone/>
                      </a:pPr>
                      <a:r>
                        <a:rPr lang="en-US" sz="2200" u="none" strike="noStrike" cap="none">
                          <a:solidFill>
                            <a:srgbClr val="3F3F3F"/>
                          </a:solidFill>
                          <a:latin typeface="Open Sans"/>
                          <a:ea typeface="Open Sans"/>
                          <a:cs typeface="Open Sans"/>
                          <a:sym typeface="Open Sans"/>
                        </a:rPr>
                        <a:t>Connect to a remote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List all currently configured remote repositories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git remote -v</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853400">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Search</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Search the working directory for foo() </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git grep "foo()"</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bl>
          </a:graphicData>
        </a:graphic>
      </p:graphicFrame>
      <p:sp>
        <p:nvSpPr>
          <p:cNvPr id="5" name="Brandline_LVC">
            <a:extLst>
              <a:ext uri="{FF2B5EF4-FFF2-40B4-BE49-F238E27FC236}">
                <a16:creationId xmlns:a16="http://schemas.microsoft.com/office/drawing/2014/main" id="{8A43C7E6-CE3A-4BFA-64FC-75E380DDA6D3}"/>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Basic Git Commands </a:t>
            </a:r>
            <a:endParaRPr dirty="0"/>
          </a:p>
        </p:txBody>
      </p:sp>
      <p:sp>
        <p:nvSpPr>
          <p:cNvPr id="642" name="Google Shape;642;p16"/>
          <p:cNvSpPr txBox="1"/>
          <p:nvPr/>
        </p:nvSpPr>
        <p:spPr>
          <a:xfrm>
            <a:off x="5254497" y="5000197"/>
            <a:ext cx="2707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Create a repository</a:t>
            </a:r>
            <a:endParaRPr sz="1400" b="0" i="0" u="none" strike="noStrike" cap="none">
              <a:solidFill>
                <a:srgbClr val="000000"/>
              </a:solidFill>
              <a:latin typeface="Arial"/>
              <a:ea typeface="Arial"/>
              <a:cs typeface="Arial"/>
              <a:sym typeface="Arial"/>
            </a:endParaRPr>
          </a:p>
        </p:txBody>
      </p:sp>
      <p:sp>
        <p:nvSpPr>
          <p:cNvPr id="643" name="Google Shape;643;p16"/>
          <p:cNvSpPr txBox="1"/>
          <p:nvPr/>
        </p:nvSpPr>
        <p:spPr>
          <a:xfrm>
            <a:off x="4269250" y="2489297"/>
            <a:ext cx="771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Below is the list of some basic Git commands:</a:t>
            </a:r>
            <a:endParaRPr sz="2200" b="0" i="0" u="none" strike="noStrike" cap="none">
              <a:solidFill>
                <a:srgbClr val="3F3F3F"/>
              </a:solidFill>
              <a:latin typeface="Open Sans"/>
              <a:ea typeface="Open Sans"/>
              <a:cs typeface="Open Sans"/>
              <a:sym typeface="Open Sans"/>
            </a:endParaRPr>
          </a:p>
        </p:txBody>
      </p:sp>
      <p:sp>
        <p:nvSpPr>
          <p:cNvPr id="644" name="Google Shape;644;p16"/>
          <p:cNvSpPr txBox="1"/>
          <p:nvPr/>
        </p:nvSpPr>
        <p:spPr>
          <a:xfrm>
            <a:off x="1924924" y="4066252"/>
            <a:ext cx="320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Tell Git who you are</a:t>
            </a:r>
            <a:endParaRPr sz="2200" b="0" i="0" u="none" strike="noStrike" cap="none">
              <a:solidFill>
                <a:schemeClr val="lt1"/>
              </a:solidFill>
              <a:latin typeface="Open Sans"/>
              <a:ea typeface="Open Sans"/>
              <a:cs typeface="Open Sans"/>
              <a:sym typeface="Open Sans"/>
            </a:endParaRPr>
          </a:p>
        </p:txBody>
      </p:sp>
      <p:sp>
        <p:nvSpPr>
          <p:cNvPr id="645" name="Google Shape;645;p16"/>
          <p:cNvSpPr txBox="1"/>
          <p:nvPr/>
        </p:nvSpPr>
        <p:spPr>
          <a:xfrm>
            <a:off x="1319395" y="5350525"/>
            <a:ext cx="4137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local repository</a:t>
            </a:r>
            <a:endParaRPr sz="2200" b="0" i="0" u="none" strike="noStrike" cap="none">
              <a:solidFill>
                <a:schemeClr val="lt1"/>
              </a:solidFill>
              <a:latin typeface="Open Sans"/>
              <a:ea typeface="Open Sans"/>
              <a:cs typeface="Open Sans"/>
              <a:sym typeface="Open Sans"/>
            </a:endParaRPr>
          </a:p>
        </p:txBody>
      </p:sp>
      <p:graphicFrame>
        <p:nvGraphicFramePr>
          <p:cNvPr id="646" name="Google Shape;646;p16"/>
          <p:cNvGraphicFramePr/>
          <p:nvPr/>
        </p:nvGraphicFramePr>
        <p:xfrm>
          <a:off x="1084650" y="3390900"/>
          <a:ext cx="14086700" cy="3931750"/>
        </p:xfrm>
        <a:graphic>
          <a:graphicData uri="http://schemas.openxmlformats.org/drawingml/2006/table">
            <a:tbl>
              <a:tblPr>
                <a:noFill/>
              </a:tblPr>
              <a:tblGrid>
                <a:gridCol w="3168925">
                  <a:extLst>
                    <a:ext uri="{9D8B030D-6E8A-4147-A177-3AD203B41FA5}">
                      <a16:colId xmlns:a16="http://schemas.microsoft.com/office/drawing/2014/main" val="20000"/>
                    </a:ext>
                  </a:extLst>
                </a:gridCol>
                <a:gridCol w="4827175">
                  <a:extLst>
                    <a:ext uri="{9D8B030D-6E8A-4147-A177-3AD203B41FA5}">
                      <a16:colId xmlns:a16="http://schemas.microsoft.com/office/drawing/2014/main" val="20001"/>
                    </a:ext>
                  </a:extLst>
                </a:gridCol>
                <a:gridCol w="60906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Task</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Explanation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Commands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Create a new branch and switch</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a:solidFill>
                            <a:srgbClr val="3F3F3F"/>
                          </a:solidFill>
                          <a:latin typeface="Open Sans"/>
                          <a:ea typeface="Open Sans"/>
                          <a:cs typeface="Open Sans"/>
                          <a:sym typeface="Open Sans"/>
                        </a:rPr>
                        <a:t>git checkout -b &lt;branchname&gt;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Switch from one branch to another</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a:solidFill>
                            <a:srgbClr val="3F3F3F"/>
                          </a:solidFill>
                          <a:latin typeface="Open Sans"/>
                          <a:ea typeface="Open Sans"/>
                          <a:cs typeface="Open Sans"/>
                          <a:sym typeface="Open Sans"/>
                        </a:rPr>
                        <a:t>git checkout &lt;branchname&gt;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853400">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List all the branches that tell you what branch you're currently in</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git branch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Delete the feature branch</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dirty="0">
                          <a:solidFill>
                            <a:srgbClr val="3F3F3F"/>
                          </a:solidFill>
                          <a:latin typeface="Open Sans"/>
                          <a:ea typeface="Open Sans"/>
                          <a:cs typeface="Open Sans"/>
                          <a:sym typeface="Open Sans"/>
                        </a:rPr>
                        <a:t>git branch -d &lt;</a:t>
                      </a:r>
                      <a:r>
                        <a:rPr lang="en-US" sz="2200" u="none" strike="noStrike" cap="none" dirty="0" err="1">
                          <a:solidFill>
                            <a:srgbClr val="3F3F3F"/>
                          </a:solidFill>
                          <a:latin typeface="Open Sans"/>
                          <a:ea typeface="Open Sans"/>
                          <a:cs typeface="Open Sans"/>
                          <a:sym typeface="Open Sans"/>
                        </a:rPr>
                        <a:t>branchname</a:t>
                      </a:r>
                      <a:r>
                        <a:rPr lang="en-US" sz="2200" u="none" strike="noStrike" cap="none" dirty="0">
                          <a:solidFill>
                            <a:srgbClr val="3F3F3F"/>
                          </a:solidFill>
                          <a:latin typeface="Open Sans"/>
                          <a:ea typeface="Open Sans"/>
                          <a:cs typeface="Open Sans"/>
                          <a:sym typeface="Open Sans"/>
                        </a:rPr>
                        <a:t>&gt;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bl>
          </a:graphicData>
        </a:graphic>
      </p:graphicFrame>
      <p:sp>
        <p:nvSpPr>
          <p:cNvPr id="5" name="Brandline_LVC">
            <a:extLst>
              <a:ext uri="{FF2B5EF4-FFF2-40B4-BE49-F238E27FC236}">
                <a16:creationId xmlns:a16="http://schemas.microsoft.com/office/drawing/2014/main" id="{E839BA36-9AE2-AE5D-A13F-0377CE661418}"/>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Basic Git Commands </a:t>
            </a:r>
            <a:endParaRPr dirty="0"/>
          </a:p>
        </p:txBody>
      </p:sp>
      <p:sp>
        <p:nvSpPr>
          <p:cNvPr id="653" name="Google Shape;653;p17"/>
          <p:cNvSpPr txBox="1"/>
          <p:nvPr/>
        </p:nvSpPr>
        <p:spPr>
          <a:xfrm>
            <a:off x="5254497" y="5000197"/>
            <a:ext cx="2707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Create a repository</a:t>
            </a:r>
            <a:endParaRPr sz="1400" b="0" i="0" u="none" strike="noStrike" cap="none">
              <a:solidFill>
                <a:srgbClr val="000000"/>
              </a:solidFill>
              <a:latin typeface="Arial"/>
              <a:ea typeface="Arial"/>
              <a:cs typeface="Arial"/>
              <a:sym typeface="Arial"/>
            </a:endParaRPr>
          </a:p>
        </p:txBody>
      </p:sp>
      <p:sp>
        <p:nvSpPr>
          <p:cNvPr id="654" name="Google Shape;654;p17"/>
          <p:cNvSpPr txBox="1"/>
          <p:nvPr/>
        </p:nvSpPr>
        <p:spPr>
          <a:xfrm>
            <a:off x="4269250" y="2489297"/>
            <a:ext cx="771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Below is the list of some basic Git commands:</a:t>
            </a:r>
            <a:endParaRPr sz="2200" b="0" i="0" u="none" strike="noStrike" cap="none">
              <a:solidFill>
                <a:srgbClr val="3F3F3F"/>
              </a:solidFill>
              <a:latin typeface="Open Sans"/>
              <a:ea typeface="Open Sans"/>
              <a:cs typeface="Open Sans"/>
              <a:sym typeface="Open Sans"/>
            </a:endParaRPr>
          </a:p>
        </p:txBody>
      </p:sp>
      <p:sp>
        <p:nvSpPr>
          <p:cNvPr id="655" name="Google Shape;655;p17"/>
          <p:cNvSpPr txBox="1"/>
          <p:nvPr/>
        </p:nvSpPr>
        <p:spPr>
          <a:xfrm>
            <a:off x="1924924" y="4066252"/>
            <a:ext cx="320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Tell Git who you are</a:t>
            </a:r>
            <a:endParaRPr sz="2200" b="0" i="0" u="none" strike="noStrike" cap="none">
              <a:solidFill>
                <a:schemeClr val="lt1"/>
              </a:solidFill>
              <a:latin typeface="Open Sans"/>
              <a:ea typeface="Open Sans"/>
              <a:cs typeface="Open Sans"/>
              <a:sym typeface="Open Sans"/>
            </a:endParaRPr>
          </a:p>
        </p:txBody>
      </p:sp>
      <p:sp>
        <p:nvSpPr>
          <p:cNvPr id="656" name="Google Shape;656;p17"/>
          <p:cNvSpPr txBox="1"/>
          <p:nvPr/>
        </p:nvSpPr>
        <p:spPr>
          <a:xfrm>
            <a:off x="1319395" y="5350525"/>
            <a:ext cx="4137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local repository</a:t>
            </a:r>
            <a:endParaRPr sz="2200" b="0" i="0" u="none" strike="noStrike" cap="none">
              <a:solidFill>
                <a:schemeClr val="lt1"/>
              </a:solidFill>
              <a:latin typeface="Open Sans"/>
              <a:ea typeface="Open Sans"/>
              <a:cs typeface="Open Sans"/>
              <a:sym typeface="Open Sans"/>
            </a:endParaRPr>
          </a:p>
        </p:txBody>
      </p:sp>
      <p:graphicFrame>
        <p:nvGraphicFramePr>
          <p:cNvPr id="657" name="Google Shape;657;p17"/>
          <p:cNvGraphicFramePr/>
          <p:nvPr/>
        </p:nvGraphicFramePr>
        <p:xfrm>
          <a:off x="1084650" y="3390900"/>
          <a:ext cx="14086700" cy="3078360"/>
        </p:xfrm>
        <a:graphic>
          <a:graphicData uri="http://schemas.openxmlformats.org/drawingml/2006/table">
            <a:tbl>
              <a:tblPr>
                <a:noFill/>
              </a:tblPr>
              <a:tblGrid>
                <a:gridCol w="3168925">
                  <a:extLst>
                    <a:ext uri="{9D8B030D-6E8A-4147-A177-3AD203B41FA5}">
                      <a16:colId xmlns:a16="http://schemas.microsoft.com/office/drawing/2014/main" val="20000"/>
                    </a:ext>
                  </a:extLst>
                </a:gridCol>
                <a:gridCol w="4827175">
                  <a:extLst>
                    <a:ext uri="{9D8B030D-6E8A-4147-A177-3AD203B41FA5}">
                      <a16:colId xmlns:a16="http://schemas.microsoft.com/office/drawing/2014/main" val="20001"/>
                    </a:ext>
                  </a:extLst>
                </a:gridCol>
                <a:gridCol w="60906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Task</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Explanation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Commands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Push the branch to your remote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a:solidFill>
                            <a:srgbClr val="3F3F3F"/>
                          </a:solidFill>
                          <a:latin typeface="Open Sans"/>
                          <a:ea typeface="Open Sans"/>
                          <a:cs typeface="Open Sans"/>
                          <a:sym typeface="Open Sans"/>
                        </a:rPr>
                        <a:t>git push origin &lt;branchname&gt; </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Push all branches to your remote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a:solidFill>
                            <a:srgbClr val="3F3F3F"/>
                          </a:solidFill>
                          <a:latin typeface="Open Sans"/>
                          <a:ea typeface="Open Sans"/>
                          <a:cs typeface="Open Sans"/>
                          <a:sym typeface="Open Sans"/>
                        </a:rPr>
                        <a:t>git push --all</a:t>
                      </a: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Branches</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Delete a branch on your remote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git push origin :&lt;</a:t>
                      </a:r>
                      <a:r>
                        <a:rPr lang="en-US" sz="2200" u="none" strike="noStrike" cap="none" dirty="0" err="1">
                          <a:solidFill>
                            <a:srgbClr val="3F3F3F"/>
                          </a:solidFill>
                          <a:latin typeface="Open Sans"/>
                          <a:ea typeface="Open Sans"/>
                          <a:cs typeface="Open Sans"/>
                          <a:sym typeface="Open Sans"/>
                        </a:rPr>
                        <a:t>branchname</a:t>
                      </a:r>
                      <a:r>
                        <a:rPr lang="en-US" sz="2200" u="none" strike="noStrike" cap="none" dirty="0">
                          <a:solidFill>
                            <a:srgbClr val="3F3F3F"/>
                          </a:solidFill>
                          <a:latin typeface="Open Sans"/>
                          <a:ea typeface="Open Sans"/>
                          <a:cs typeface="Open Sans"/>
                          <a:sym typeface="Open Sans"/>
                        </a:rPr>
                        <a:t>&gt;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
        <p:nvSpPr>
          <p:cNvPr id="5" name="Brandline_LVC">
            <a:extLst>
              <a:ext uri="{FF2B5EF4-FFF2-40B4-BE49-F238E27FC236}">
                <a16:creationId xmlns:a16="http://schemas.microsoft.com/office/drawing/2014/main" id="{262F4D6C-5D7A-40E8-6387-99D9A98F3BF2}"/>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Basic Git Commands </a:t>
            </a:r>
            <a:endParaRPr dirty="0"/>
          </a:p>
        </p:txBody>
      </p:sp>
      <p:sp>
        <p:nvSpPr>
          <p:cNvPr id="664" name="Google Shape;664;p18"/>
          <p:cNvSpPr txBox="1"/>
          <p:nvPr/>
        </p:nvSpPr>
        <p:spPr>
          <a:xfrm>
            <a:off x="5254497" y="5000197"/>
            <a:ext cx="2707800" cy="43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Create a repository</a:t>
            </a:r>
            <a:endParaRPr sz="1400" b="0" i="0" u="none" strike="noStrike" cap="none">
              <a:solidFill>
                <a:srgbClr val="000000"/>
              </a:solidFill>
              <a:latin typeface="Arial"/>
              <a:ea typeface="Arial"/>
              <a:cs typeface="Arial"/>
              <a:sym typeface="Arial"/>
            </a:endParaRPr>
          </a:p>
        </p:txBody>
      </p:sp>
      <p:sp>
        <p:nvSpPr>
          <p:cNvPr id="665" name="Google Shape;665;p18"/>
          <p:cNvSpPr txBox="1"/>
          <p:nvPr/>
        </p:nvSpPr>
        <p:spPr>
          <a:xfrm>
            <a:off x="4269250" y="2489297"/>
            <a:ext cx="771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Below is the list of some basic Git commands:</a:t>
            </a:r>
            <a:endParaRPr sz="2200" b="0" i="0" u="none" strike="noStrike" cap="none">
              <a:solidFill>
                <a:srgbClr val="3F3F3F"/>
              </a:solidFill>
              <a:latin typeface="Open Sans"/>
              <a:ea typeface="Open Sans"/>
              <a:cs typeface="Open Sans"/>
              <a:sym typeface="Open Sans"/>
            </a:endParaRPr>
          </a:p>
        </p:txBody>
      </p:sp>
      <p:sp>
        <p:nvSpPr>
          <p:cNvPr id="666" name="Google Shape;666;p18"/>
          <p:cNvSpPr txBox="1"/>
          <p:nvPr/>
        </p:nvSpPr>
        <p:spPr>
          <a:xfrm>
            <a:off x="1924924" y="4066252"/>
            <a:ext cx="320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Tell Git who you are</a:t>
            </a:r>
            <a:endParaRPr sz="2200" b="0" i="0" u="none" strike="noStrike" cap="none">
              <a:solidFill>
                <a:schemeClr val="lt1"/>
              </a:solidFill>
              <a:latin typeface="Open Sans"/>
              <a:ea typeface="Open Sans"/>
              <a:cs typeface="Open Sans"/>
              <a:sym typeface="Open Sans"/>
            </a:endParaRPr>
          </a:p>
        </p:txBody>
      </p:sp>
      <p:sp>
        <p:nvSpPr>
          <p:cNvPr id="667" name="Google Shape;667;p18"/>
          <p:cNvSpPr txBox="1"/>
          <p:nvPr/>
        </p:nvSpPr>
        <p:spPr>
          <a:xfrm>
            <a:off x="1319395" y="5350525"/>
            <a:ext cx="4137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local repository</a:t>
            </a:r>
            <a:endParaRPr sz="2200" b="0" i="0" u="none" strike="noStrike" cap="none">
              <a:solidFill>
                <a:schemeClr val="lt1"/>
              </a:solidFill>
              <a:latin typeface="Open Sans"/>
              <a:ea typeface="Open Sans"/>
              <a:cs typeface="Open Sans"/>
              <a:sym typeface="Open Sans"/>
            </a:endParaRPr>
          </a:p>
        </p:txBody>
      </p:sp>
      <p:graphicFrame>
        <p:nvGraphicFramePr>
          <p:cNvPr id="668" name="Google Shape;668;p18"/>
          <p:cNvGraphicFramePr/>
          <p:nvPr/>
        </p:nvGraphicFramePr>
        <p:xfrm>
          <a:off x="1084650" y="3390900"/>
          <a:ext cx="14086700" cy="2560230"/>
        </p:xfrm>
        <a:graphic>
          <a:graphicData uri="http://schemas.openxmlformats.org/drawingml/2006/table">
            <a:tbl>
              <a:tblPr>
                <a:noFill/>
              </a:tblPr>
              <a:tblGrid>
                <a:gridCol w="3168925">
                  <a:extLst>
                    <a:ext uri="{9D8B030D-6E8A-4147-A177-3AD203B41FA5}">
                      <a16:colId xmlns:a16="http://schemas.microsoft.com/office/drawing/2014/main" val="20000"/>
                    </a:ext>
                  </a:extLst>
                </a:gridCol>
                <a:gridCol w="4802475">
                  <a:extLst>
                    <a:ext uri="{9D8B030D-6E8A-4147-A177-3AD203B41FA5}">
                      <a16:colId xmlns:a16="http://schemas.microsoft.com/office/drawing/2014/main" val="20001"/>
                    </a:ext>
                  </a:extLst>
                </a:gridCol>
                <a:gridCol w="61153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Task</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Explanation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lt1"/>
                          </a:solidFill>
                          <a:latin typeface="Open Sans"/>
                          <a:ea typeface="Open Sans"/>
                          <a:cs typeface="Open Sans"/>
                          <a:sym typeface="Open Sans"/>
                        </a:rPr>
                        <a:t>Commands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Update from the remote repository</a:t>
                      </a:r>
                      <a:endParaRPr sz="220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Fetch and merge changes on the remote server</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git pull</a:t>
                      </a:r>
                      <a:endParaRPr sz="220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endParaRPr sz="2200" u="none" strike="noStrike" cap="none">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Update from the remote repository</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rgbClr val="3F3F3F"/>
                          </a:solidFill>
                          <a:latin typeface="Open Sans"/>
                          <a:ea typeface="Open Sans"/>
                          <a:cs typeface="Open Sans"/>
                          <a:sym typeface="Open Sans"/>
                        </a:rPr>
                        <a:t>Merge a different branch in an active branch</a:t>
                      </a:r>
                      <a:endParaRPr sz="2200" u="none" strike="noStrike" cap="none">
                        <a:solidFill>
                          <a:srgbClr val="3F3F3F"/>
                        </a:solidFill>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Clr>
                          <a:srgbClr val="172B4D"/>
                        </a:buClr>
                        <a:buSzPts val="2200"/>
                        <a:buFont typeface="Arial"/>
                        <a:buNone/>
                      </a:pPr>
                      <a:r>
                        <a:rPr lang="en-US" sz="2200" u="none" strike="noStrike" cap="none" dirty="0">
                          <a:solidFill>
                            <a:srgbClr val="3F3F3F"/>
                          </a:solidFill>
                          <a:latin typeface="Open Sans"/>
                          <a:ea typeface="Open Sans"/>
                          <a:cs typeface="Open Sans"/>
                          <a:sym typeface="Open Sans"/>
                        </a:rPr>
                        <a:t>git merge &lt;</a:t>
                      </a:r>
                      <a:r>
                        <a:rPr lang="en-US" sz="2200" u="none" strike="noStrike" cap="none" dirty="0" err="1">
                          <a:solidFill>
                            <a:srgbClr val="3F3F3F"/>
                          </a:solidFill>
                          <a:latin typeface="Open Sans"/>
                          <a:ea typeface="Open Sans"/>
                          <a:cs typeface="Open Sans"/>
                          <a:sym typeface="Open Sans"/>
                        </a:rPr>
                        <a:t>branchname</a:t>
                      </a:r>
                      <a:r>
                        <a:rPr lang="en-US" sz="2200" u="none" strike="noStrike" cap="none" dirty="0">
                          <a:solidFill>
                            <a:srgbClr val="3F3F3F"/>
                          </a:solidFill>
                          <a:latin typeface="Open Sans"/>
                          <a:ea typeface="Open Sans"/>
                          <a:cs typeface="Open Sans"/>
                          <a:sym typeface="Open Sans"/>
                        </a:rPr>
                        <a:t>&gt; </a:t>
                      </a:r>
                      <a:endParaRPr sz="2200" u="none" strike="noStrike" cap="none" dirty="0">
                        <a:solidFill>
                          <a:srgbClr val="3F3F3F"/>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sp>
        <p:nvSpPr>
          <p:cNvPr id="5" name="Brandline_LVC">
            <a:extLst>
              <a:ext uri="{FF2B5EF4-FFF2-40B4-BE49-F238E27FC236}">
                <a16:creationId xmlns:a16="http://schemas.microsoft.com/office/drawing/2014/main" id="{53168FC5-E781-DB98-26E3-A7324A548051}"/>
              </a:ext>
            </a:extLst>
          </p:cNvPr>
          <p:cNvSpPr/>
          <p:nvPr/>
        </p:nvSpPr>
        <p:spPr>
          <a:xfrm>
            <a:off x="5816600" y="816324"/>
            <a:ext cx="46395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2"/>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sym typeface="Open Sans"/>
              </a:rPr>
              <a:t>GitHub as an SCM Tool</a:t>
            </a:r>
          </a:p>
          <a:p>
            <a:pPr lvl="0"/>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11" name="Title 10">
            <a:extLst>
              <a:ext uri="{FF2B5EF4-FFF2-40B4-BE49-F238E27FC236}">
                <a16:creationId xmlns:a16="http://schemas.microsoft.com/office/drawing/2014/main" id="{2051BDCD-11EB-92DE-1A41-170866AB7873}"/>
              </a:ext>
            </a:extLst>
          </p:cNvPr>
          <p:cNvSpPr>
            <a:spLocks noGrp="1"/>
          </p:cNvSpPr>
          <p:nvPr>
            <p:ph type="title"/>
          </p:nvPr>
        </p:nvSpPr>
        <p:spPr/>
        <p:txBody>
          <a:bodyPr>
            <a:normAutofit/>
          </a:bodyPr>
          <a:lstStyle/>
          <a:p>
            <a:r>
              <a:rPr lang="en-US" sz="2800" b="1" i="0" u="none" strike="noStrike" cap="none" dirty="0">
                <a:solidFill>
                  <a:srgbClr val="262626"/>
                </a:solidFill>
                <a:latin typeface="Open Sans"/>
                <a:ea typeface="Open Sans"/>
                <a:cs typeface="Open Sans"/>
                <a:sym typeface="Open Sans"/>
              </a:rPr>
              <a:t>A Day in the Life of a Full Stack Developer</a:t>
            </a:r>
            <a:endParaRPr lang="en-US" dirty="0"/>
          </a:p>
        </p:txBody>
      </p:sp>
      <p:sp>
        <p:nvSpPr>
          <p:cNvPr id="14" name="Text Placeholder 13">
            <a:extLst>
              <a:ext uri="{FF2B5EF4-FFF2-40B4-BE49-F238E27FC236}">
                <a16:creationId xmlns:a16="http://schemas.microsoft.com/office/drawing/2014/main" id="{A11F30BB-8AB4-F74B-80E6-FFA0162A8036}"/>
              </a:ext>
            </a:extLst>
          </p:cNvPr>
          <p:cNvSpPr>
            <a:spLocks noGrp="1"/>
          </p:cNvSpPr>
          <p:nvPr>
            <p:ph type="body" idx="10"/>
          </p:nvPr>
        </p:nvSpPr>
        <p:spPr>
          <a:xfrm>
            <a:off x="844889" y="1622016"/>
            <a:ext cx="10807533" cy="4230143"/>
          </a:xfrm>
        </p:spPr>
        <p:txBody>
          <a:bodyPr>
            <a:normAutofit/>
          </a:bodyPr>
          <a:lstStyle/>
          <a:p>
            <a:pPr marL="0" lvl="0" indent="0" algn="l" rtl="0">
              <a:lnSpc>
                <a:spcPct val="114000"/>
              </a:lnSpc>
              <a:spcBef>
                <a:spcPts val="0"/>
              </a:spcBef>
              <a:spcAft>
                <a:spcPts val="0"/>
              </a:spcAft>
              <a:buSzPts val="2800"/>
              <a:buNone/>
            </a:pPr>
            <a:r>
              <a:rPr lang="en-US" dirty="0"/>
              <a:t>Joe has gained expertise in version control system. A new project for a food industry is assigned to him.</a:t>
            </a:r>
          </a:p>
          <a:p>
            <a:pPr marL="0" lvl="0" indent="0" algn="l" rtl="0">
              <a:lnSpc>
                <a:spcPct val="114000"/>
              </a:lnSpc>
              <a:spcBef>
                <a:spcPts val="0"/>
              </a:spcBef>
              <a:spcAft>
                <a:spcPts val="0"/>
              </a:spcAft>
              <a:buSzPts val="2800"/>
              <a:buNone/>
            </a:pPr>
            <a:endParaRPr lang="en-US" dirty="0"/>
          </a:p>
          <a:p>
            <a:pPr marL="0" lvl="0" indent="0" algn="l" rtl="0">
              <a:lnSpc>
                <a:spcPct val="114000"/>
              </a:lnSpc>
              <a:spcBef>
                <a:spcPts val="0"/>
              </a:spcBef>
              <a:spcAft>
                <a:spcPts val="0"/>
              </a:spcAft>
              <a:buSzPts val="2800"/>
              <a:buNone/>
            </a:pPr>
            <a:r>
              <a:rPr lang="en-US" dirty="0"/>
              <a:t>He must develop a customizable website for a restaurant which will</a:t>
            </a:r>
          </a:p>
          <a:p>
            <a:pPr marL="0" lvl="0" indent="0" algn="l" rtl="0">
              <a:lnSpc>
                <a:spcPct val="114000"/>
              </a:lnSpc>
              <a:spcBef>
                <a:spcPts val="0"/>
              </a:spcBef>
              <a:spcAft>
                <a:spcPts val="0"/>
              </a:spcAft>
              <a:buSzPts val="2800"/>
              <a:buNone/>
            </a:pPr>
            <a:r>
              <a:rPr lang="en-US" dirty="0"/>
              <a:t>provide a brief information of the restaurant, its bestsellers, and the contact number of the restaurant.</a:t>
            </a:r>
          </a:p>
          <a:p>
            <a:pPr marL="0" lvl="0" indent="0" algn="l" rtl="0">
              <a:lnSpc>
                <a:spcPct val="114000"/>
              </a:lnSpc>
              <a:spcBef>
                <a:spcPts val="0"/>
              </a:spcBef>
              <a:spcAft>
                <a:spcPts val="0"/>
              </a:spcAft>
              <a:buSzPts val="2800"/>
              <a:buNone/>
            </a:pPr>
            <a:endParaRPr lang="en-US" dirty="0"/>
          </a:p>
          <a:p>
            <a:pPr marL="0" lvl="0" indent="0" algn="l" rtl="0">
              <a:lnSpc>
                <a:spcPct val="114000"/>
              </a:lnSpc>
              <a:spcBef>
                <a:spcPts val="0"/>
              </a:spcBef>
              <a:spcAft>
                <a:spcPts val="0"/>
              </a:spcAft>
              <a:buSzPts val="2800"/>
              <a:buNone/>
            </a:pPr>
            <a:r>
              <a:rPr lang="en-US" dirty="0"/>
              <a:t>In this lesson, you will learn how to solve this real-world scenario to help Joe complete his task effectively and quickly.</a:t>
            </a:r>
          </a:p>
          <a:p>
            <a:endParaRPr lang="en-US" dirty="0"/>
          </a:p>
        </p:txBody>
      </p:sp>
      <p:sp>
        <p:nvSpPr>
          <p:cNvPr id="18" name="Brandline_LVC">
            <a:extLst>
              <a:ext uri="{FF2B5EF4-FFF2-40B4-BE49-F238E27FC236}">
                <a16:creationId xmlns:a16="http://schemas.microsoft.com/office/drawing/2014/main" id="{76D7F483-B719-3F6E-5936-632489ED3E96}"/>
              </a:ext>
            </a:extLst>
          </p:cNvPr>
          <p:cNvSpPr/>
          <p:nvPr/>
        </p:nvSpPr>
        <p:spPr>
          <a:xfrm>
            <a:off x="3543300" y="816324"/>
            <a:ext cx="9179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GitHub</a:t>
            </a:r>
            <a:endParaRPr dirty="0"/>
          </a:p>
        </p:txBody>
      </p:sp>
      <p:grpSp>
        <p:nvGrpSpPr>
          <p:cNvPr id="2" name="Group 1">
            <a:extLst>
              <a:ext uri="{FF2B5EF4-FFF2-40B4-BE49-F238E27FC236}">
                <a16:creationId xmlns:a16="http://schemas.microsoft.com/office/drawing/2014/main" id="{4C918F7C-032F-C617-48E4-8084C6E2C5DA}"/>
              </a:ext>
            </a:extLst>
          </p:cNvPr>
          <p:cNvGrpSpPr/>
          <p:nvPr/>
        </p:nvGrpSpPr>
        <p:grpSpPr>
          <a:xfrm>
            <a:off x="1372875" y="3145744"/>
            <a:ext cx="13606600" cy="3985666"/>
            <a:chOff x="1834525" y="3145744"/>
            <a:chExt cx="13606600" cy="3985666"/>
          </a:xfrm>
        </p:grpSpPr>
        <p:sp>
          <p:nvSpPr>
            <p:cNvPr id="696" name="Google Shape;696;p43"/>
            <p:cNvSpPr txBox="1"/>
            <p:nvPr/>
          </p:nvSpPr>
          <p:spPr>
            <a:xfrm>
              <a:off x="6352625" y="3145744"/>
              <a:ext cx="9088500" cy="3985666"/>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15000"/>
                </a:lnSpc>
                <a:spcBef>
                  <a:spcPts val="0"/>
                </a:spcBef>
                <a:spcAft>
                  <a:spcPts val="0"/>
                </a:spcAft>
                <a:buClr>
                  <a:srgbClr val="000000"/>
                </a:buClr>
                <a:buSzPts val="2200"/>
                <a:buFont typeface="Arial"/>
                <a:buChar char="•"/>
              </a:pPr>
              <a:endParaRPr lang="en-US" sz="22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Allows developers to share their code and view others code.</a:t>
              </a:r>
              <a:endParaRPr sz="1400" b="0" i="0" u="none" strike="noStrike" cap="none">
                <a:solidFill>
                  <a:schemeClr val="tx1">
                    <a:lumMod val="75000"/>
                    <a:lumOff val="25000"/>
                  </a:schemeClr>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Helps to follow each other and rate each other’s work</a:t>
              </a:r>
              <a:endParaRPr sz="1400" b="0" i="0" u="none" strike="noStrike" cap="none">
                <a:solidFill>
                  <a:schemeClr val="tx1">
                    <a:lumMod val="75000"/>
                    <a:lumOff val="25000"/>
                  </a:schemeClr>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Allows users to receive updates about the different projects in which they are interested and communicate with other members in public or private</a:t>
              </a:r>
              <a:endParaRPr sz="1400" b="0" i="0" u="none" strike="noStrike" cap="none">
                <a:solidFill>
                  <a:schemeClr val="tx1">
                    <a:lumMod val="75000"/>
                    <a:lumOff val="25000"/>
                  </a:schemeClr>
                </a:solidFill>
                <a:latin typeface="Arial"/>
                <a:ea typeface="Arial"/>
                <a:cs typeface="Arial"/>
                <a:sym typeface="Arial"/>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697" name="Google Shape;697;p43"/>
            <p:cNvPicPr preferRelativeResize="0"/>
            <p:nvPr/>
          </p:nvPicPr>
          <p:blipFill rotWithShape="1">
            <a:blip r:embed="rId3"/>
            <a:srcRect/>
            <a:stretch/>
          </p:blipFill>
          <p:spPr>
            <a:xfrm>
              <a:off x="1834525" y="3878956"/>
              <a:ext cx="3234224" cy="1769633"/>
            </a:xfrm>
            <a:prstGeom prst="rect">
              <a:avLst/>
            </a:prstGeom>
          </p:spPr>
        </p:pic>
      </p:grpSp>
      <p:sp>
        <p:nvSpPr>
          <p:cNvPr id="698" name="Google Shape;698;p43"/>
          <p:cNvSpPr/>
          <p:nvPr/>
        </p:nvSpPr>
        <p:spPr>
          <a:xfrm>
            <a:off x="2250661" y="1662905"/>
            <a:ext cx="11754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Purpose of using GitHub:</a:t>
            </a:r>
            <a:endParaRPr sz="1400" b="0" i="0" u="none" strike="noStrike" cap="none">
              <a:solidFill>
                <a:srgbClr val="000000"/>
              </a:solidFill>
              <a:latin typeface="Arial"/>
              <a:ea typeface="Arial"/>
              <a:cs typeface="Arial"/>
              <a:sym typeface="Arial"/>
            </a:endParaRPr>
          </a:p>
        </p:txBody>
      </p:sp>
      <p:sp>
        <p:nvSpPr>
          <p:cNvPr id="6" name="Brandline_LVC">
            <a:extLst>
              <a:ext uri="{FF2B5EF4-FFF2-40B4-BE49-F238E27FC236}">
                <a16:creationId xmlns:a16="http://schemas.microsoft.com/office/drawing/2014/main" id="{F14B33A6-CF1C-3BA0-F25A-D74CD47C74EE}"/>
              </a:ext>
            </a:extLst>
          </p:cNvPr>
          <p:cNvSpPr/>
          <p:nvPr/>
        </p:nvSpPr>
        <p:spPr>
          <a:xfrm>
            <a:off x="7353300" y="816324"/>
            <a:ext cx="1561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Features of GitHub</a:t>
            </a:r>
            <a:endParaRPr dirty="0"/>
          </a:p>
        </p:txBody>
      </p:sp>
      <p:grpSp>
        <p:nvGrpSpPr>
          <p:cNvPr id="705" name="Google Shape;705;p44"/>
          <p:cNvGrpSpPr/>
          <p:nvPr/>
        </p:nvGrpSpPr>
        <p:grpSpPr>
          <a:xfrm>
            <a:off x="5289900" y="2362890"/>
            <a:ext cx="1832298" cy="1263489"/>
            <a:chOff x="2975531" y="1329109"/>
            <a:chExt cx="1030655" cy="710704"/>
          </a:xfrm>
        </p:grpSpPr>
        <p:sp>
          <p:nvSpPr>
            <p:cNvPr id="706" name="Google Shape;706;p44"/>
            <p:cNvSpPr/>
            <p:nvPr/>
          </p:nvSpPr>
          <p:spPr>
            <a:xfrm>
              <a:off x="2975531" y="1329109"/>
              <a:ext cx="603600" cy="533400"/>
            </a:xfrm>
            <a:prstGeom prst="rect">
              <a:avLst/>
            </a:prstGeom>
            <a:solidFill>
              <a:schemeClr val="accent2"/>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07" name="Google Shape;707;p44"/>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708" name="Google Shape;708;p44"/>
          <p:cNvGrpSpPr/>
          <p:nvPr/>
        </p:nvGrpSpPr>
        <p:grpSpPr>
          <a:xfrm>
            <a:off x="5148418" y="4170411"/>
            <a:ext cx="1436406" cy="948279"/>
            <a:chOff x="2895951" y="2345828"/>
            <a:chExt cx="807968" cy="533400"/>
          </a:xfrm>
        </p:grpSpPr>
        <p:sp>
          <p:nvSpPr>
            <p:cNvPr id="709" name="Google Shape;709;p44"/>
            <p:cNvSpPr/>
            <p:nvPr/>
          </p:nvSpPr>
          <p:spPr>
            <a:xfrm>
              <a:off x="2895951" y="2345828"/>
              <a:ext cx="523200" cy="533400"/>
            </a:xfrm>
            <a:prstGeom prst="rect">
              <a:avLst/>
            </a:prstGeom>
            <a:solidFill>
              <a:srgbClr val="BE9000"/>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10" name="Google Shape;710;p44"/>
            <p:cNvSpPr/>
            <p:nvPr/>
          </p:nvSpPr>
          <p:spPr>
            <a:xfrm>
              <a:off x="3419138" y="2345828"/>
              <a:ext cx="284781" cy="533340"/>
            </a:xfrm>
            <a:custGeom>
              <a:avLst/>
              <a:gdLst/>
              <a:ahLst/>
              <a:cxnLst/>
              <a:rect l="l" t="t" r="r" b="b"/>
              <a:pathLst>
                <a:path w="228" h="427" extrusionOk="0">
                  <a:moveTo>
                    <a:pt x="0" y="0"/>
                  </a:moveTo>
                  <a:lnTo>
                    <a:pt x="228" y="185"/>
                  </a:lnTo>
                  <a:lnTo>
                    <a:pt x="228" y="266"/>
                  </a:lnTo>
                  <a:lnTo>
                    <a:pt x="0" y="427"/>
                  </a:lnTo>
                  <a:lnTo>
                    <a:pt x="0" y="0"/>
                  </a:lnTo>
                  <a:close/>
                </a:path>
              </a:pathLst>
            </a:custGeom>
            <a:solidFill>
              <a:srgbClr val="7F6000"/>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711" name="Google Shape;711;p44"/>
          <p:cNvGrpSpPr/>
          <p:nvPr/>
        </p:nvGrpSpPr>
        <p:grpSpPr>
          <a:xfrm>
            <a:off x="9129565" y="2362890"/>
            <a:ext cx="1832505" cy="1263489"/>
            <a:chOff x="5135316" y="1329109"/>
            <a:chExt cx="1030771" cy="710704"/>
          </a:xfrm>
        </p:grpSpPr>
        <p:sp>
          <p:nvSpPr>
            <p:cNvPr id="712" name="Google Shape;712;p44"/>
            <p:cNvSpPr/>
            <p:nvPr/>
          </p:nvSpPr>
          <p:spPr>
            <a:xfrm>
              <a:off x="5562487" y="1329109"/>
              <a:ext cx="603600" cy="533400"/>
            </a:xfrm>
            <a:prstGeom prst="rect">
              <a:avLst/>
            </a:prstGeom>
            <a:solidFill>
              <a:srgbClr val="EB792A"/>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13" name="Google Shape;713;p44"/>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C55A11"/>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714" name="Google Shape;714;p44"/>
          <p:cNvGrpSpPr/>
          <p:nvPr/>
        </p:nvGrpSpPr>
        <p:grpSpPr>
          <a:xfrm>
            <a:off x="9116241" y="5746999"/>
            <a:ext cx="1832505" cy="1263683"/>
            <a:chOff x="5127822" y="3232646"/>
            <a:chExt cx="1030771" cy="710813"/>
          </a:xfrm>
        </p:grpSpPr>
        <p:sp>
          <p:nvSpPr>
            <p:cNvPr id="715" name="Google Shape;715;p44"/>
            <p:cNvSpPr/>
            <p:nvPr/>
          </p:nvSpPr>
          <p:spPr>
            <a:xfrm>
              <a:off x="5554993" y="3411259"/>
              <a:ext cx="603600" cy="532200"/>
            </a:xfrm>
            <a:prstGeom prst="rect">
              <a:avLst/>
            </a:prstGeom>
            <a:solidFill>
              <a:schemeClr val="accent5"/>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16" name="Google Shape;716;p44"/>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717" name="Google Shape;717;p44"/>
          <p:cNvGrpSpPr/>
          <p:nvPr/>
        </p:nvGrpSpPr>
        <p:grpSpPr>
          <a:xfrm>
            <a:off x="5283269" y="5746999"/>
            <a:ext cx="1825606" cy="1263683"/>
            <a:chOff x="2971800" y="3232646"/>
            <a:chExt cx="1026891" cy="710813"/>
          </a:xfrm>
        </p:grpSpPr>
        <p:sp>
          <p:nvSpPr>
            <p:cNvPr id="718" name="Google Shape;718;p44"/>
            <p:cNvSpPr/>
            <p:nvPr/>
          </p:nvSpPr>
          <p:spPr>
            <a:xfrm>
              <a:off x="2971800" y="3411259"/>
              <a:ext cx="599700" cy="532200"/>
            </a:xfrm>
            <a:prstGeom prst="rect">
              <a:avLst/>
            </a:prstGeom>
            <a:solidFill>
              <a:srgbClr val="0075C4"/>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19" name="Google Shape;719;p44"/>
            <p:cNvSpPr/>
            <p:nvPr/>
          </p:nvSpPr>
          <p:spPr>
            <a:xfrm>
              <a:off x="3571520" y="3232646"/>
              <a:ext cx="427171" cy="710704"/>
            </a:xfrm>
            <a:custGeom>
              <a:avLst/>
              <a:gdLst/>
              <a:ahLst/>
              <a:cxnLst/>
              <a:rect l="l" t="t" r="r" b="b"/>
              <a:pathLst>
                <a:path w="342" h="569" extrusionOk="0">
                  <a:moveTo>
                    <a:pt x="0" y="569"/>
                  </a:moveTo>
                  <a:lnTo>
                    <a:pt x="342" y="42"/>
                  </a:lnTo>
                  <a:lnTo>
                    <a:pt x="297" y="0"/>
                  </a:lnTo>
                  <a:lnTo>
                    <a:pt x="0" y="143"/>
                  </a:lnTo>
                  <a:lnTo>
                    <a:pt x="0" y="569"/>
                  </a:lnTo>
                  <a:close/>
                </a:path>
              </a:pathLst>
            </a:custGeom>
            <a:solidFill>
              <a:srgbClr val="0B5394"/>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720" name="Google Shape;720;p44"/>
          <p:cNvSpPr txBox="1"/>
          <p:nvPr/>
        </p:nvSpPr>
        <p:spPr>
          <a:xfrm>
            <a:off x="1832652" y="2275349"/>
            <a:ext cx="3433200" cy="10539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Easy project management</a:t>
            </a:r>
            <a:endParaRPr sz="1400" b="0" i="0" u="none" strike="noStrike" cap="none">
              <a:solidFill>
                <a:schemeClr val="tx1">
                  <a:lumMod val="75000"/>
                  <a:lumOff val="25000"/>
                </a:schemeClr>
              </a:solidFill>
              <a:latin typeface="Arial"/>
              <a:ea typeface="Arial"/>
              <a:cs typeface="Arial"/>
              <a:sym typeface="Arial"/>
            </a:endParaRPr>
          </a:p>
        </p:txBody>
      </p:sp>
      <p:sp>
        <p:nvSpPr>
          <p:cNvPr id="721" name="Google Shape;721;p44"/>
          <p:cNvSpPr txBox="1"/>
          <p:nvPr/>
        </p:nvSpPr>
        <p:spPr>
          <a:xfrm>
            <a:off x="1402236" y="4111247"/>
            <a:ext cx="4096800" cy="546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Increased safety with packages</a:t>
            </a:r>
            <a:endParaRPr sz="1400" b="0" i="0" u="none" strike="noStrike" cap="none">
              <a:solidFill>
                <a:schemeClr val="tx1">
                  <a:lumMod val="75000"/>
                  <a:lumOff val="25000"/>
                </a:schemeClr>
              </a:solidFill>
              <a:latin typeface="Arial"/>
              <a:ea typeface="Arial"/>
              <a:cs typeface="Arial"/>
              <a:sym typeface="Arial"/>
            </a:endParaRPr>
          </a:p>
        </p:txBody>
      </p:sp>
      <p:sp>
        <p:nvSpPr>
          <p:cNvPr id="722" name="Google Shape;722;p44"/>
          <p:cNvSpPr txBox="1"/>
          <p:nvPr/>
        </p:nvSpPr>
        <p:spPr>
          <a:xfrm>
            <a:off x="11021029" y="6202595"/>
            <a:ext cx="2579400" cy="546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Easy code hosting</a:t>
            </a:r>
            <a:endParaRPr sz="1400" b="0" i="0" u="none" strike="noStrike" cap="none">
              <a:solidFill>
                <a:srgbClr val="000000"/>
              </a:solidFill>
              <a:latin typeface="Arial"/>
              <a:ea typeface="Arial"/>
              <a:cs typeface="Arial"/>
              <a:sym typeface="Arial"/>
            </a:endParaRPr>
          </a:p>
        </p:txBody>
      </p:sp>
      <p:sp>
        <p:nvSpPr>
          <p:cNvPr id="723" name="Google Shape;723;p44"/>
          <p:cNvSpPr txBox="1"/>
          <p:nvPr/>
        </p:nvSpPr>
        <p:spPr>
          <a:xfrm>
            <a:off x="1827162" y="6206763"/>
            <a:ext cx="3776400" cy="546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Effective team management</a:t>
            </a:r>
            <a:endParaRPr sz="1400" b="0" i="0" u="none" strike="noStrike" cap="none">
              <a:solidFill>
                <a:srgbClr val="000000"/>
              </a:solidFill>
              <a:latin typeface="Arial"/>
              <a:ea typeface="Arial"/>
              <a:cs typeface="Arial"/>
              <a:sym typeface="Arial"/>
            </a:endParaRPr>
          </a:p>
        </p:txBody>
      </p:sp>
      <p:grpSp>
        <p:nvGrpSpPr>
          <p:cNvPr id="724" name="Google Shape;724;p44"/>
          <p:cNvGrpSpPr/>
          <p:nvPr/>
        </p:nvGrpSpPr>
        <p:grpSpPr>
          <a:xfrm>
            <a:off x="9646951" y="4170411"/>
            <a:ext cx="1432691" cy="948279"/>
            <a:chOff x="5426342" y="2345828"/>
            <a:chExt cx="805880" cy="533400"/>
          </a:xfrm>
        </p:grpSpPr>
        <p:sp>
          <p:nvSpPr>
            <p:cNvPr id="725" name="Google Shape;725;p44"/>
            <p:cNvSpPr/>
            <p:nvPr/>
          </p:nvSpPr>
          <p:spPr>
            <a:xfrm>
              <a:off x="5711122" y="2345828"/>
              <a:ext cx="521100" cy="533400"/>
            </a:xfrm>
            <a:prstGeom prst="rect">
              <a:avLst/>
            </a:prstGeom>
            <a:solidFill>
              <a:srgbClr val="BF9000"/>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26" name="Google Shape;726;p44"/>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F6000"/>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727" name="Google Shape;727;p44"/>
          <p:cNvSpPr txBox="1"/>
          <p:nvPr/>
        </p:nvSpPr>
        <p:spPr>
          <a:xfrm>
            <a:off x="10800203" y="4139465"/>
            <a:ext cx="2892600" cy="546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Increased code safety</a:t>
            </a:r>
            <a:endParaRPr sz="1400" b="0" i="0" u="none" strike="noStrike" cap="none">
              <a:solidFill>
                <a:srgbClr val="000000"/>
              </a:solidFill>
              <a:latin typeface="Arial"/>
              <a:ea typeface="Arial"/>
              <a:cs typeface="Arial"/>
              <a:sym typeface="Arial"/>
            </a:endParaRPr>
          </a:p>
        </p:txBody>
      </p:sp>
      <p:sp>
        <p:nvSpPr>
          <p:cNvPr id="728" name="Google Shape;728;p44"/>
          <p:cNvSpPr txBox="1"/>
          <p:nvPr/>
        </p:nvSpPr>
        <p:spPr>
          <a:xfrm>
            <a:off x="10855027" y="2309834"/>
            <a:ext cx="2751000" cy="546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Improved code writing</a:t>
            </a:r>
            <a:endParaRPr sz="1400" b="0" i="0" u="none" strike="noStrike" cap="none">
              <a:solidFill>
                <a:srgbClr val="000000"/>
              </a:solidFill>
              <a:latin typeface="Arial"/>
              <a:ea typeface="Arial"/>
              <a:cs typeface="Arial"/>
              <a:sym typeface="Arial"/>
            </a:endParaRPr>
          </a:p>
        </p:txBody>
      </p:sp>
      <p:grpSp>
        <p:nvGrpSpPr>
          <p:cNvPr id="729" name="Google Shape;729;p44"/>
          <p:cNvGrpSpPr/>
          <p:nvPr/>
        </p:nvGrpSpPr>
        <p:grpSpPr>
          <a:xfrm>
            <a:off x="6570525" y="3068637"/>
            <a:ext cx="3251241" cy="3253374"/>
            <a:chOff x="3673940" y="1693752"/>
            <a:chExt cx="1828800" cy="1830000"/>
          </a:xfrm>
        </p:grpSpPr>
        <p:sp>
          <p:nvSpPr>
            <p:cNvPr id="730" name="Google Shape;730;p44"/>
            <p:cNvSpPr/>
            <p:nvPr/>
          </p:nvSpPr>
          <p:spPr>
            <a:xfrm>
              <a:off x="3673940" y="1693752"/>
              <a:ext cx="1828800" cy="1830000"/>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731" name="Google Shape;731;p44"/>
            <p:cNvSpPr/>
            <p:nvPr/>
          </p:nvSpPr>
          <p:spPr>
            <a:xfrm>
              <a:off x="3727716" y="1748188"/>
              <a:ext cx="1721100" cy="1721400"/>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732" name="Google Shape;732;p44"/>
          <p:cNvSpPr txBox="1"/>
          <p:nvPr/>
        </p:nvSpPr>
        <p:spPr>
          <a:xfrm>
            <a:off x="6772045" y="4221492"/>
            <a:ext cx="2850300" cy="5460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Here are some features of GitHub</a:t>
            </a:r>
            <a:endParaRPr sz="1400" b="0" i="0" u="none" strike="noStrike" cap="none">
              <a:solidFill>
                <a:schemeClr val="tx1">
                  <a:lumMod val="75000"/>
                  <a:lumOff val="25000"/>
                </a:schemeClr>
              </a:solidFill>
              <a:latin typeface="Arial"/>
              <a:ea typeface="Arial"/>
              <a:cs typeface="Arial"/>
              <a:sym typeface="Arial"/>
            </a:endParaRPr>
          </a:p>
        </p:txBody>
      </p:sp>
      <p:sp>
        <p:nvSpPr>
          <p:cNvPr id="5" name="Brandline_LVC">
            <a:extLst>
              <a:ext uri="{FF2B5EF4-FFF2-40B4-BE49-F238E27FC236}">
                <a16:creationId xmlns:a16="http://schemas.microsoft.com/office/drawing/2014/main" id="{C1A1A302-430F-3FCB-5940-7B4521D758D8}"/>
              </a:ext>
            </a:extLst>
          </p:cNvPr>
          <p:cNvSpPr/>
          <p:nvPr/>
        </p:nvSpPr>
        <p:spPr>
          <a:xfrm>
            <a:off x="6045200" y="816324"/>
            <a:ext cx="4183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Who Uses GitHub?</a:t>
            </a:r>
            <a:endParaRPr dirty="0"/>
          </a:p>
        </p:txBody>
      </p:sp>
      <p:pic>
        <p:nvPicPr>
          <p:cNvPr id="739" name="Google Shape;739;p45"/>
          <p:cNvPicPr preferRelativeResize="0"/>
          <p:nvPr/>
        </p:nvPicPr>
        <p:blipFill rotWithShape="1">
          <a:blip r:embed="rId3">
            <a:alphaModFix/>
            <a:duotone>
              <a:schemeClr val="accent5">
                <a:shade val="45000"/>
                <a:satMod val="135000"/>
              </a:schemeClr>
              <a:prstClr val="white"/>
            </a:duotone>
          </a:blip>
          <a:srcRect/>
          <a:stretch/>
        </p:blipFill>
        <p:spPr>
          <a:xfrm>
            <a:off x="3410249" y="2054751"/>
            <a:ext cx="2157149" cy="2157149"/>
          </a:xfrm>
          <a:prstGeom prst="rect">
            <a:avLst/>
          </a:prstGeom>
          <a:noFill/>
          <a:ln>
            <a:noFill/>
          </a:ln>
        </p:spPr>
      </p:pic>
      <p:pic>
        <p:nvPicPr>
          <p:cNvPr id="740" name="Google Shape;740;p45"/>
          <p:cNvPicPr preferRelativeResize="0"/>
          <p:nvPr/>
        </p:nvPicPr>
        <p:blipFill rotWithShape="1">
          <a:blip r:embed="rId4">
            <a:alphaModFix/>
            <a:duotone>
              <a:schemeClr val="accent5">
                <a:shade val="45000"/>
                <a:satMod val="135000"/>
              </a:schemeClr>
              <a:prstClr val="white"/>
            </a:duotone>
          </a:blip>
          <a:srcRect/>
          <a:stretch/>
        </p:blipFill>
        <p:spPr>
          <a:xfrm>
            <a:off x="7092993" y="3493426"/>
            <a:ext cx="2261126" cy="2157148"/>
          </a:xfrm>
          <a:prstGeom prst="rect">
            <a:avLst/>
          </a:prstGeom>
          <a:noFill/>
          <a:ln>
            <a:noFill/>
          </a:ln>
        </p:spPr>
      </p:pic>
      <p:pic>
        <p:nvPicPr>
          <p:cNvPr id="741" name="Google Shape;741;p45"/>
          <p:cNvPicPr preferRelativeResize="0"/>
          <p:nvPr/>
        </p:nvPicPr>
        <p:blipFill rotWithShape="1">
          <a:blip r:embed="rId5">
            <a:alphaModFix/>
            <a:duotone>
              <a:schemeClr val="accent5">
                <a:shade val="45000"/>
                <a:satMod val="135000"/>
              </a:schemeClr>
              <a:prstClr val="white"/>
            </a:duotone>
          </a:blip>
          <a:srcRect/>
          <a:stretch/>
        </p:blipFill>
        <p:spPr>
          <a:xfrm>
            <a:off x="11005850" y="5213051"/>
            <a:ext cx="2261126" cy="2261126"/>
          </a:xfrm>
          <a:prstGeom prst="rect">
            <a:avLst/>
          </a:prstGeom>
          <a:noFill/>
          <a:ln>
            <a:noFill/>
          </a:ln>
        </p:spPr>
      </p:pic>
      <p:sp>
        <p:nvSpPr>
          <p:cNvPr id="742" name="Google Shape;742;p45"/>
          <p:cNvSpPr/>
          <p:nvPr/>
        </p:nvSpPr>
        <p:spPr>
          <a:xfrm>
            <a:off x="5374856" y="1510500"/>
            <a:ext cx="5234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GitHub can be used by:</a:t>
            </a:r>
            <a:endParaRPr sz="1400" b="0" i="0" u="none" strike="noStrike" cap="none">
              <a:solidFill>
                <a:schemeClr val="tx1">
                  <a:lumMod val="75000"/>
                  <a:lumOff val="25000"/>
                </a:schemeClr>
              </a:solidFill>
              <a:latin typeface="Arial"/>
              <a:ea typeface="Arial"/>
              <a:cs typeface="Arial"/>
              <a:sym typeface="Arial"/>
            </a:endParaRPr>
          </a:p>
        </p:txBody>
      </p:sp>
      <p:sp>
        <p:nvSpPr>
          <p:cNvPr id="743" name="Google Shape;743;p45"/>
          <p:cNvSpPr/>
          <p:nvPr/>
        </p:nvSpPr>
        <p:spPr>
          <a:xfrm>
            <a:off x="1570106" y="4356600"/>
            <a:ext cx="5234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Individual</a:t>
            </a:r>
            <a:endParaRPr sz="1400" b="0" i="0" u="none" strike="noStrike" cap="none">
              <a:solidFill>
                <a:schemeClr val="tx1">
                  <a:lumMod val="75000"/>
                  <a:lumOff val="25000"/>
                </a:schemeClr>
              </a:solidFill>
              <a:latin typeface="Arial"/>
              <a:ea typeface="Arial"/>
              <a:cs typeface="Arial"/>
              <a:sym typeface="Arial"/>
            </a:endParaRPr>
          </a:p>
        </p:txBody>
      </p:sp>
      <p:sp>
        <p:nvSpPr>
          <p:cNvPr id="744" name="Google Shape;744;p45"/>
          <p:cNvSpPr/>
          <p:nvPr/>
        </p:nvSpPr>
        <p:spPr>
          <a:xfrm>
            <a:off x="5606356" y="5740900"/>
            <a:ext cx="5234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Community</a:t>
            </a:r>
            <a:endParaRPr sz="1400" b="0" i="0" u="none" strike="noStrike" cap="none">
              <a:solidFill>
                <a:schemeClr val="tx1">
                  <a:lumMod val="75000"/>
                  <a:lumOff val="25000"/>
                </a:schemeClr>
              </a:solidFill>
              <a:latin typeface="Arial"/>
              <a:ea typeface="Arial"/>
              <a:cs typeface="Arial"/>
              <a:sym typeface="Arial"/>
            </a:endParaRPr>
          </a:p>
        </p:txBody>
      </p:sp>
      <p:sp>
        <p:nvSpPr>
          <p:cNvPr id="745" name="Google Shape;745;p45"/>
          <p:cNvSpPr/>
          <p:nvPr/>
        </p:nvSpPr>
        <p:spPr>
          <a:xfrm>
            <a:off x="9498606" y="7474175"/>
            <a:ext cx="5234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Business</a:t>
            </a:r>
            <a:endParaRPr sz="1400" b="0" i="0" u="none" strike="noStrike" cap="none">
              <a:solidFill>
                <a:schemeClr val="tx1">
                  <a:lumMod val="75000"/>
                  <a:lumOff val="25000"/>
                </a:schemeClr>
              </a:solidFill>
              <a:latin typeface="Arial"/>
              <a:ea typeface="Arial"/>
              <a:cs typeface="Arial"/>
              <a:sym typeface="Arial"/>
            </a:endParaRPr>
          </a:p>
        </p:txBody>
      </p:sp>
      <p:sp>
        <p:nvSpPr>
          <p:cNvPr id="5" name="Brandline_LVC">
            <a:extLst>
              <a:ext uri="{FF2B5EF4-FFF2-40B4-BE49-F238E27FC236}">
                <a16:creationId xmlns:a16="http://schemas.microsoft.com/office/drawing/2014/main" id="{3E5AC5DB-2938-B406-ED43-B3FAA08464B7}"/>
              </a:ext>
            </a:extLst>
          </p:cNvPr>
          <p:cNvSpPr/>
          <p:nvPr/>
        </p:nvSpPr>
        <p:spPr>
          <a:xfrm>
            <a:off x="6108700" y="816324"/>
            <a:ext cx="4040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Git vs. GitHub</a:t>
            </a:r>
            <a:endParaRPr dirty="0"/>
          </a:p>
        </p:txBody>
      </p:sp>
      <p:graphicFrame>
        <p:nvGraphicFramePr>
          <p:cNvPr id="752" name="Google Shape;752;p54"/>
          <p:cNvGraphicFramePr/>
          <p:nvPr/>
        </p:nvGraphicFramePr>
        <p:xfrm>
          <a:off x="1866900" y="2530393"/>
          <a:ext cx="12649500" cy="5698725"/>
        </p:xfrm>
        <a:graphic>
          <a:graphicData uri="http://schemas.openxmlformats.org/drawingml/2006/table">
            <a:tbl>
              <a:tblPr>
                <a:noFill/>
              </a:tblPr>
              <a:tblGrid>
                <a:gridCol w="6324750">
                  <a:extLst>
                    <a:ext uri="{9D8B030D-6E8A-4147-A177-3AD203B41FA5}">
                      <a16:colId xmlns:a16="http://schemas.microsoft.com/office/drawing/2014/main" val="20000"/>
                    </a:ext>
                  </a:extLst>
                </a:gridCol>
                <a:gridCol w="6324750">
                  <a:extLst>
                    <a:ext uri="{9D8B030D-6E8A-4147-A177-3AD203B41FA5}">
                      <a16:colId xmlns:a16="http://schemas.microsoft.com/office/drawing/2014/main" val="20001"/>
                    </a:ext>
                  </a:extLst>
                </a:gridCol>
              </a:tblGrid>
              <a:tr h="707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bg1"/>
                          </a:solidFill>
                          <a:latin typeface="Open Sans"/>
                          <a:ea typeface="Open Sans"/>
                          <a:cs typeface="Open Sans"/>
                          <a:sym typeface="Open Sans"/>
                        </a:rPr>
                        <a:t>Git</a:t>
                      </a:r>
                      <a:endParaRPr sz="2200" b="1" u="none" strike="noStrike" cap="none">
                        <a:solidFill>
                          <a:schemeClr val="bg1"/>
                        </a:solidFill>
                        <a:latin typeface="Open Sans"/>
                        <a:ea typeface="Open Sans"/>
                        <a:cs typeface="Open Sans"/>
                        <a:sym typeface="Open Sans"/>
                      </a:endParaRPr>
                    </a:p>
                  </a:txBody>
                  <a:tcPr marL="91425" marR="91425" marT="91425" marB="91425" anchor="ctr">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chemeClr val="bg1"/>
                          </a:solidFill>
                          <a:latin typeface="Open Sans"/>
                          <a:ea typeface="Open Sans"/>
                          <a:cs typeface="Open Sans"/>
                          <a:sym typeface="Open Sans"/>
                        </a:rPr>
                        <a:t>GitHub</a:t>
                      </a:r>
                      <a:endParaRPr sz="2200" b="1" u="none" strike="noStrike" cap="none">
                        <a:solidFill>
                          <a:schemeClr val="bg1"/>
                        </a:solidFill>
                        <a:latin typeface="Open Sans"/>
                        <a:ea typeface="Open Sans"/>
                        <a:cs typeface="Open Sans"/>
                        <a:sym typeface="Open Sans"/>
                      </a:endParaRPr>
                    </a:p>
                  </a:txBody>
                  <a:tcPr marL="91425" marR="91425" marT="91425" marB="91425" anchor="ctr">
                    <a:solidFill>
                      <a:srgbClr val="0070C0"/>
                    </a:solidFill>
                  </a:tcPr>
                </a:tc>
                <a:extLst>
                  <a:ext uri="{0D108BD9-81ED-4DB2-BD59-A6C34878D82A}">
                    <a16:rowId xmlns:a16="http://schemas.microsoft.com/office/drawing/2014/main" val="10000"/>
                  </a:ext>
                </a:extLst>
              </a:tr>
              <a:tr h="1247900">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dirty="0">
                          <a:solidFill>
                            <a:schemeClr val="tx1">
                              <a:lumMod val="75000"/>
                              <a:lumOff val="25000"/>
                            </a:schemeClr>
                          </a:solidFill>
                        </a:rPr>
                        <a:t>Git is a Version Control System (VCS)</a:t>
                      </a:r>
                    </a:p>
                    <a:p>
                      <a:pPr marL="0" marR="0" lvl="0" indent="0" algn="l" rtl="0">
                        <a:lnSpc>
                          <a:spcPct val="100000"/>
                        </a:lnSpc>
                        <a:spcBef>
                          <a:spcPts val="0"/>
                        </a:spcBef>
                        <a:spcAft>
                          <a:spcPts val="0"/>
                        </a:spcAft>
                        <a:buClr>
                          <a:schemeClr val="dk1"/>
                        </a:buClr>
                        <a:buSzPts val="2200"/>
                        <a:buFont typeface="Arial"/>
                        <a:buNone/>
                      </a:pPr>
                      <a:endParaRPr sz="2200" u="none" strike="noStrike" cap="none" dirty="0">
                        <a:solidFill>
                          <a:schemeClr val="tx1">
                            <a:lumMod val="75000"/>
                            <a:lumOff val="25000"/>
                          </a:schemeClr>
                        </a:solidFill>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dirty="0">
                          <a:solidFill>
                            <a:schemeClr val="tx1">
                              <a:lumMod val="75000"/>
                              <a:lumOff val="25000"/>
                            </a:schemeClr>
                          </a:solidFill>
                        </a:rPr>
                        <a:t>GitHub  is a web-based platform for version control and collaboration, built on top of Git</a:t>
                      </a:r>
                    </a:p>
                    <a:p>
                      <a:pPr marL="0" marR="0" lvl="0" indent="0" algn="l" rtl="0">
                        <a:lnSpc>
                          <a:spcPct val="100000"/>
                        </a:lnSpc>
                        <a:spcBef>
                          <a:spcPts val="0"/>
                        </a:spcBef>
                        <a:spcAft>
                          <a:spcPts val="0"/>
                        </a:spcAft>
                        <a:buClr>
                          <a:schemeClr val="dk1"/>
                        </a:buClr>
                        <a:buSzPts val="2200"/>
                        <a:buFont typeface="Arial"/>
                        <a:buNone/>
                      </a:pPr>
                      <a:endParaRPr sz="2200" u="none" strike="noStrike" cap="none" dirty="0">
                        <a:solidFill>
                          <a:schemeClr val="tx1">
                            <a:lumMod val="75000"/>
                            <a:lumOff val="25000"/>
                          </a:schemeClr>
                        </a:solidFill>
                      </a:endParaRPr>
                    </a:p>
                  </a:txBody>
                  <a:tcPr marL="91425" marR="91425" marT="91425" marB="91425" anchor="ctr"/>
                </a:tc>
                <a:extLst>
                  <a:ext uri="{0D108BD9-81ED-4DB2-BD59-A6C34878D82A}">
                    <a16:rowId xmlns:a16="http://schemas.microsoft.com/office/drawing/2014/main" val="1154000956"/>
                  </a:ext>
                </a:extLst>
              </a:tr>
              <a:tr h="1247900">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dirty="0">
                          <a:solidFill>
                            <a:schemeClr val="tx1">
                              <a:lumMod val="75000"/>
                              <a:lumOff val="25000"/>
                            </a:schemeClr>
                          </a:solidFill>
                          <a:latin typeface="Open Sans"/>
                          <a:ea typeface="Open Sans"/>
                          <a:cs typeface="Open Sans"/>
                          <a:sym typeface="Open Sans"/>
                        </a:rPr>
                        <a:t>It is installed and maintained on the local system.</a:t>
                      </a:r>
                      <a:endParaRPr sz="2200" u="none" strike="noStrike" cap="none" dirty="0">
                        <a:solidFill>
                          <a:schemeClr val="tx1">
                            <a:lumMod val="75000"/>
                            <a:lumOff val="25000"/>
                          </a:schemeClr>
                        </a:solidFill>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It is hosted on the web.</a:t>
                      </a:r>
                      <a:endParaRPr sz="2200" u="none" strike="noStrike" cap="none">
                        <a:solidFill>
                          <a:schemeClr val="tx1">
                            <a:lumMod val="75000"/>
                            <a:lumOff val="25000"/>
                          </a:schemeClr>
                        </a:solidFill>
                      </a:endParaRPr>
                    </a:p>
                  </a:txBody>
                  <a:tcPr marL="91425" marR="91425" marT="91425" marB="91425" anchor="ctr"/>
                </a:tc>
                <a:extLst>
                  <a:ext uri="{0D108BD9-81ED-4DB2-BD59-A6C34878D82A}">
                    <a16:rowId xmlns:a16="http://schemas.microsoft.com/office/drawing/2014/main" val="10001"/>
                  </a:ext>
                </a:extLst>
              </a:tr>
              <a:tr h="748725">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It is a command line tool.</a:t>
                      </a:r>
                      <a:endParaRPr sz="2200" u="none" strike="noStrike" cap="none">
                        <a:solidFill>
                          <a:schemeClr val="tx1">
                            <a:lumMod val="75000"/>
                            <a:lumOff val="25000"/>
                          </a:schemeClr>
                        </a:solidFill>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It is a graphical interface.</a:t>
                      </a:r>
                      <a:endParaRPr sz="2200" u="none" strike="noStrike" cap="none">
                        <a:solidFill>
                          <a:schemeClr val="tx1">
                            <a:lumMod val="75000"/>
                            <a:lumOff val="25000"/>
                          </a:schemeClr>
                        </a:solidFill>
                      </a:endParaRPr>
                    </a:p>
                  </a:txBody>
                  <a:tcPr marL="91425" marR="91425" marT="91425" marB="91425" anchor="ctr"/>
                </a:tc>
                <a:extLst>
                  <a:ext uri="{0D108BD9-81ED-4DB2-BD59-A6C34878D82A}">
                    <a16:rowId xmlns:a16="http://schemas.microsoft.com/office/drawing/2014/main" val="10002"/>
                  </a:ext>
                </a:extLst>
              </a:tr>
              <a:tr h="1747075">
                <a:tc>
                  <a:txBody>
                    <a:bodyPr/>
                    <a:lstStyle/>
                    <a:p>
                      <a:pPr marL="0" marR="0" lvl="0" indent="0" algn="l" rtl="0">
                        <a:lnSpc>
                          <a:spcPct val="100000"/>
                        </a:lnSpc>
                        <a:spcBef>
                          <a:spcPts val="0"/>
                        </a:spcBef>
                        <a:spcAft>
                          <a:spcPts val="0"/>
                        </a:spcAft>
                        <a:buClr>
                          <a:schemeClr val="dk1"/>
                        </a:buClr>
                        <a:buSzPts val="2200"/>
                        <a:buFont typeface="Arial"/>
                        <a:buNone/>
                      </a:pPr>
                      <a:r>
                        <a:rPr lang="en-US" sz="2200" u="none" strike="noStrike" cap="none" dirty="0">
                          <a:solidFill>
                            <a:schemeClr val="tx1">
                              <a:lumMod val="75000"/>
                              <a:lumOff val="25000"/>
                            </a:schemeClr>
                          </a:solidFill>
                          <a:latin typeface="Open Sans"/>
                          <a:ea typeface="Open Sans"/>
                          <a:cs typeface="Open Sans"/>
                          <a:sym typeface="Open Sans"/>
                        </a:rPr>
                        <a:t>It is a tool to manage different versions of the file in a git repository.</a:t>
                      </a:r>
                      <a:endParaRPr sz="2200" u="none" strike="noStrike" cap="none" dirty="0">
                        <a:solidFill>
                          <a:schemeClr val="tx1">
                            <a:lumMod val="75000"/>
                            <a:lumOff val="25000"/>
                          </a:schemeClr>
                        </a:solidFill>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2400"/>
                        <a:buFont typeface="Arial"/>
                        <a:buNone/>
                      </a:pPr>
                      <a:r>
                        <a:rPr lang="en-US" sz="2200" u="none" strike="noStrike" cap="none" dirty="0">
                          <a:solidFill>
                            <a:schemeClr val="tx1">
                              <a:lumMod val="75000"/>
                              <a:lumOff val="25000"/>
                            </a:schemeClr>
                          </a:solidFill>
                          <a:latin typeface="Open Sans"/>
                          <a:ea typeface="Open Sans"/>
                          <a:cs typeface="Open Sans"/>
                          <a:sym typeface="Open Sans"/>
                        </a:rPr>
                        <a:t>It provides web-based git repository hosting service which provides web interface to upload files. </a:t>
                      </a:r>
                      <a:endParaRPr sz="2200" u="none" strike="noStrike" cap="none" dirty="0">
                        <a:solidFill>
                          <a:schemeClr val="tx1">
                            <a:lumMod val="75000"/>
                            <a:lumOff val="25000"/>
                          </a:schemeClr>
                        </a:solidFill>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5" name="Brandline_LVC">
            <a:extLst>
              <a:ext uri="{FF2B5EF4-FFF2-40B4-BE49-F238E27FC236}">
                <a16:creationId xmlns:a16="http://schemas.microsoft.com/office/drawing/2014/main" id="{9C85DF50-02D5-4EED-DD95-6F88A1B6F892}"/>
              </a:ext>
            </a:extLst>
          </p:cNvPr>
          <p:cNvSpPr/>
          <p:nvPr/>
        </p:nvSpPr>
        <p:spPr>
          <a:xfrm>
            <a:off x="6616700" y="816324"/>
            <a:ext cx="3040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Git Workflow</a:t>
            </a:r>
            <a:endParaRPr dirty="0"/>
          </a:p>
        </p:txBody>
      </p:sp>
      <p:grpSp>
        <p:nvGrpSpPr>
          <p:cNvPr id="759" name="Google Shape;759;p55"/>
          <p:cNvGrpSpPr/>
          <p:nvPr/>
        </p:nvGrpSpPr>
        <p:grpSpPr>
          <a:xfrm>
            <a:off x="1910364" y="1352783"/>
            <a:ext cx="12435141" cy="6895660"/>
            <a:chOff x="1797870" y="981127"/>
            <a:chExt cx="12435141" cy="6895660"/>
          </a:xfrm>
        </p:grpSpPr>
        <p:sp>
          <p:nvSpPr>
            <p:cNvPr id="760" name="Google Shape;760;p55"/>
            <p:cNvSpPr/>
            <p:nvPr/>
          </p:nvSpPr>
          <p:spPr>
            <a:xfrm>
              <a:off x="1976467" y="4140596"/>
              <a:ext cx="2544900" cy="1153800"/>
            </a:xfrm>
            <a:prstGeom prst="rect">
              <a:avLst/>
            </a:prstGeom>
            <a:solidFill>
              <a:srgbClr val="E9AFA3"/>
            </a:solidFill>
            <a:ln>
              <a:noFill/>
            </a:ln>
            <a:effectLst>
              <a:outerShdw blurRad="40000" dist="20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Working Directory</a:t>
              </a:r>
              <a:endParaRPr sz="2200" b="0" i="0" u="none" strike="noStrike" cap="none">
                <a:solidFill>
                  <a:schemeClr val="tx1">
                    <a:lumMod val="75000"/>
                    <a:lumOff val="25000"/>
                  </a:schemeClr>
                </a:solidFill>
                <a:latin typeface="Arial"/>
                <a:ea typeface="Arial"/>
                <a:cs typeface="Arial"/>
                <a:sym typeface="Arial"/>
              </a:endParaRPr>
            </a:p>
          </p:txBody>
        </p:sp>
        <p:cxnSp>
          <p:nvCxnSpPr>
            <p:cNvPr id="761" name="Google Shape;761;p55"/>
            <p:cNvCxnSpPr>
              <a:stCxn id="760" idx="3"/>
            </p:cNvCxnSpPr>
            <p:nvPr/>
          </p:nvCxnSpPr>
          <p:spPr>
            <a:xfrm>
              <a:off x="4521367" y="4717496"/>
              <a:ext cx="2931900" cy="0"/>
            </a:xfrm>
            <a:prstGeom prst="straightConnector1">
              <a:avLst/>
            </a:prstGeom>
            <a:noFill/>
            <a:ln w="28575" cap="flat" cmpd="sng">
              <a:solidFill>
                <a:srgbClr val="000000"/>
              </a:solidFill>
              <a:prstDash val="solid"/>
              <a:round/>
              <a:headEnd type="none" w="sm" len="sm"/>
              <a:tailEnd type="triangle" w="lg" len="lg"/>
            </a:ln>
          </p:spPr>
        </p:cxnSp>
        <p:sp>
          <p:nvSpPr>
            <p:cNvPr id="762" name="Google Shape;762;p55"/>
            <p:cNvSpPr/>
            <p:nvPr/>
          </p:nvSpPr>
          <p:spPr>
            <a:xfrm>
              <a:off x="7453401" y="4160474"/>
              <a:ext cx="2544900" cy="1153800"/>
            </a:xfrm>
            <a:prstGeom prst="rect">
              <a:avLst/>
            </a:prstGeom>
            <a:solidFill>
              <a:srgbClr val="0FCFE8"/>
            </a:solidFill>
            <a:ln>
              <a:noFill/>
            </a:ln>
            <a:effectLst>
              <a:outerShdw blurRad="40000" dist="20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Staging Area</a:t>
              </a:r>
              <a:endParaRPr sz="2200" b="0" i="0" u="none" strike="noStrike" cap="none">
                <a:solidFill>
                  <a:schemeClr val="tx1">
                    <a:lumMod val="75000"/>
                    <a:lumOff val="25000"/>
                  </a:schemeClr>
                </a:solidFill>
                <a:latin typeface="Arial"/>
                <a:ea typeface="Arial"/>
                <a:cs typeface="Arial"/>
                <a:sym typeface="Arial"/>
              </a:endParaRPr>
            </a:p>
          </p:txBody>
        </p:sp>
        <p:sp>
          <p:nvSpPr>
            <p:cNvPr id="763" name="Google Shape;763;p55"/>
            <p:cNvSpPr/>
            <p:nvPr/>
          </p:nvSpPr>
          <p:spPr>
            <a:xfrm>
              <a:off x="11688111" y="4160474"/>
              <a:ext cx="2544900" cy="1153800"/>
            </a:xfrm>
            <a:prstGeom prst="rect">
              <a:avLst/>
            </a:prstGeom>
            <a:solidFill>
              <a:srgbClr val="F7ADAB"/>
            </a:solidFill>
            <a:ln>
              <a:noFill/>
            </a:ln>
            <a:effectLst>
              <a:outerShdw blurRad="40000" dist="20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Local Repository</a:t>
              </a:r>
              <a:endParaRPr sz="2200" b="0" i="0" u="none" strike="noStrike" cap="none">
                <a:solidFill>
                  <a:schemeClr val="tx1">
                    <a:lumMod val="75000"/>
                    <a:lumOff val="25000"/>
                  </a:schemeClr>
                </a:solidFill>
                <a:latin typeface="Arial"/>
                <a:ea typeface="Arial"/>
                <a:cs typeface="Arial"/>
                <a:sym typeface="Arial"/>
              </a:endParaRPr>
            </a:p>
          </p:txBody>
        </p:sp>
        <p:sp>
          <p:nvSpPr>
            <p:cNvPr id="764" name="Google Shape;764;p55"/>
            <p:cNvSpPr/>
            <p:nvPr/>
          </p:nvSpPr>
          <p:spPr>
            <a:xfrm>
              <a:off x="1797870" y="3932348"/>
              <a:ext cx="2902200" cy="1570500"/>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FFFFFF"/>
                </a:solidFill>
                <a:latin typeface="Arial"/>
                <a:ea typeface="Arial"/>
                <a:cs typeface="Arial"/>
                <a:sym typeface="Arial"/>
              </a:endParaRPr>
            </a:p>
          </p:txBody>
        </p:sp>
        <p:pic>
          <p:nvPicPr>
            <p:cNvPr id="765" name="Google Shape;765;p55" descr="Image result for file icon"/>
            <p:cNvPicPr preferRelativeResize="0"/>
            <p:nvPr/>
          </p:nvPicPr>
          <p:blipFill rotWithShape="1">
            <a:blip r:embed="rId3">
              <a:alphaModFix/>
            </a:blip>
            <a:srcRect l="12070" r="12821"/>
            <a:stretch/>
          </p:blipFill>
          <p:spPr>
            <a:xfrm>
              <a:off x="2629278" y="981127"/>
              <a:ext cx="1246187" cy="1435747"/>
            </a:xfrm>
            <a:prstGeom prst="rect">
              <a:avLst/>
            </a:prstGeom>
            <a:noFill/>
            <a:ln>
              <a:noFill/>
            </a:ln>
          </p:spPr>
        </p:pic>
        <p:cxnSp>
          <p:nvCxnSpPr>
            <p:cNvPr id="766" name="Google Shape;766;p55"/>
            <p:cNvCxnSpPr>
              <a:endCxn id="764" idx="0"/>
            </p:cNvCxnSpPr>
            <p:nvPr/>
          </p:nvCxnSpPr>
          <p:spPr>
            <a:xfrm>
              <a:off x="3248970" y="2888348"/>
              <a:ext cx="0" cy="1044000"/>
            </a:xfrm>
            <a:prstGeom prst="straightConnector1">
              <a:avLst/>
            </a:prstGeom>
            <a:noFill/>
            <a:ln w="28575" cap="flat" cmpd="sng">
              <a:solidFill>
                <a:srgbClr val="000000"/>
              </a:solidFill>
              <a:prstDash val="solid"/>
              <a:round/>
              <a:headEnd type="none" w="sm" len="sm"/>
              <a:tailEnd type="triangle" w="lg" len="lg"/>
            </a:ln>
          </p:spPr>
        </p:cxnSp>
        <p:sp>
          <p:nvSpPr>
            <p:cNvPr id="767" name="Google Shape;767;p55"/>
            <p:cNvSpPr/>
            <p:nvPr/>
          </p:nvSpPr>
          <p:spPr>
            <a:xfrm>
              <a:off x="2140184" y="3208719"/>
              <a:ext cx="10968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added</a:t>
              </a:r>
              <a:endParaRPr sz="2200" b="0" i="0" u="none" strike="noStrike" cap="none">
                <a:solidFill>
                  <a:schemeClr val="tx1">
                    <a:lumMod val="75000"/>
                    <a:lumOff val="25000"/>
                  </a:schemeClr>
                </a:solidFill>
                <a:latin typeface="Arial"/>
                <a:ea typeface="Arial"/>
                <a:cs typeface="Arial"/>
                <a:sym typeface="Arial"/>
              </a:endParaRPr>
            </a:p>
          </p:txBody>
        </p:sp>
        <p:sp>
          <p:nvSpPr>
            <p:cNvPr id="768" name="Google Shape;768;p55"/>
            <p:cNvSpPr/>
            <p:nvPr/>
          </p:nvSpPr>
          <p:spPr>
            <a:xfrm>
              <a:off x="1810129" y="2398758"/>
              <a:ext cx="2877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New untracked file</a:t>
              </a:r>
              <a:endParaRPr sz="2200" b="0" i="0" u="none" strike="noStrike" cap="none">
                <a:solidFill>
                  <a:schemeClr val="tx1">
                    <a:lumMod val="75000"/>
                    <a:lumOff val="25000"/>
                  </a:schemeClr>
                </a:solidFill>
                <a:latin typeface="Arial"/>
                <a:ea typeface="Arial"/>
                <a:cs typeface="Arial"/>
                <a:sym typeface="Arial"/>
              </a:endParaRPr>
            </a:p>
          </p:txBody>
        </p:sp>
        <p:sp>
          <p:nvSpPr>
            <p:cNvPr id="769" name="Google Shape;769;p55"/>
            <p:cNvSpPr/>
            <p:nvPr/>
          </p:nvSpPr>
          <p:spPr>
            <a:xfrm>
              <a:off x="4898410" y="4282530"/>
              <a:ext cx="23328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to track the file</a:t>
              </a:r>
              <a:endParaRPr sz="2200" b="0" i="0" u="none" strike="noStrike" cap="none">
                <a:solidFill>
                  <a:schemeClr val="tx1">
                    <a:lumMod val="75000"/>
                    <a:lumOff val="25000"/>
                  </a:schemeClr>
                </a:solidFill>
                <a:latin typeface="Arial"/>
                <a:ea typeface="Arial"/>
                <a:cs typeface="Arial"/>
                <a:sym typeface="Arial"/>
              </a:endParaRPr>
            </a:p>
          </p:txBody>
        </p:sp>
        <p:sp>
          <p:nvSpPr>
            <p:cNvPr id="770" name="Google Shape;770;p55"/>
            <p:cNvSpPr/>
            <p:nvPr/>
          </p:nvSpPr>
          <p:spPr>
            <a:xfrm>
              <a:off x="5219783" y="4865308"/>
              <a:ext cx="1579200" cy="430800"/>
            </a:xfrm>
            <a:prstGeom prst="rect">
              <a:avLst/>
            </a:prstGeom>
            <a:solidFill>
              <a:srgbClr val="F7CAA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 git add</a:t>
              </a:r>
              <a:r>
                <a:rPr lang="en-US" sz="2200" b="0"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p:txBody>
        </p:sp>
        <p:cxnSp>
          <p:nvCxnSpPr>
            <p:cNvPr id="771" name="Google Shape;771;p55"/>
            <p:cNvCxnSpPr>
              <a:stCxn id="762" idx="2"/>
            </p:cNvCxnSpPr>
            <p:nvPr/>
          </p:nvCxnSpPr>
          <p:spPr>
            <a:xfrm>
              <a:off x="8725851" y="5314274"/>
              <a:ext cx="0" cy="852900"/>
            </a:xfrm>
            <a:prstGeom prst="straightConnector1">
              <a:avLst/>
            </a:prstGeom>
            <a:noFill/>
            <a:ln w="28575" cap="flat" cmpd="sng">
              <a:solidFill>
                <a:srgbClr val="000000"/>
              </a:solidFill>
              <a:prstDash val="solid"/>
              <a:round/>
              <a:headEnd type="none" w="sm" len="sm"/>
              <a:tailEnd type="triangle" w="lg" len="lg"/>
            </a:ln>
          </p:spPr>
        </p:cxnSp>
        <p:sp>
          <p:nvSpPr>
            <p:cNvPr id="772" name="Google Shape;772;p55"/>
            <p:cNvSpPr/>
            <p:nvPr/>
          </p:nvSpPr>
          <p:spPr>
            <a:xfrm>
              <a:off x="7334460" y="5456621"/>
              <a:ext cx="14562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stored in</a:t>
              </a:r>
              <a:endParaRPr sz="2200" b="0" i="0" u="none" strike="noStrike" cap="none">
                <a:solidFill>
                  <a:schemeClr val="tx1">
                    <a:lumMod val="75000"/>
                    <a:lumOff val="25000"/>
                  </a:schemeClr>
                </a:solidFill>
                <a:latin typeface="Arial"/>
                <a:ea typeface="Arial"/>
                <a:cs typeface="Arial"/>
                <a:sym typeface="Arial"/>
              </a:endParaRPr>
            </a:p>
          </p:txBody>
        </p:sp>
        <p:sp>
          <p:nvSpPr>
            <p:cNvPr id="773" name="Google Shape;773;p55"/>
            <p:cNvSpPr/>
            <p:nvPr/>
          </p:nvSpPr>
          <p:spPr>
            <a:xfrm>
              <a:off x="7453401" y="6182087"/>
              <a:ext cx="2544900" cy="1694700"/>
            </a:xfrm>
            <a:prstGeom prst="rect">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FFFFFF"/>
                </a:solidFill>
                <a:latin typeface="Arial"/>
                <a:ea typeface="Arial"/>
                <a:cs typeface="Arial"/>
                <a:sym typeface="Arial"/>
              </a:endParaRPr>
            </a:p>
          </p:txBody>
        </p:sp>
        <p:sp>
          <p:nvSpPr>
            <p:cNvPr id="774" name="Google Shape;774;p55"/>
            <p:cNvSpPr/>
            <p:nvPr/>
          </p:nvSpPr>
          <p:spPr>
            <a:xfrm>
              <a:off x="7789451" y="7209273"/>
              <a:ext cx="22944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000000"/>
                  </a:solidFill>
                  <a:latin typeface="Open Sans"/>
                  <a:ea typeface="Open Sans"/>
                  <a:cs typeface="Open Sans"/>
                  <a:sym typeface="Open Sans"/>
                </a:rPr>
                <a:t>.</a:t>
              </a:r>
              <a:r>
                <a:rPr lang="en-US" sz="2200" b="1" i="0" u="none" strike="noStrike" cap="none">
                  <a:solidFill>
                    <a:schemeClr val="tx1">
                      <a:lumMod val="75000"/>
                      <a:lumOff val="25000"/>
                    </a:schemeClr>
                  </a:solidFill>
                  <a:latin typeface="Open Sans"/>
                  <a:ea typeface="Open Sans"/>
                  <a:cs typeface="Open Sans"/>
                  <a:sym typeface="Open Sans"/>
                </a:rPr>
                <a:t>git/index file</a:t>
              </a:r>
              <a:r>
                <a:rPr lang="en-US" sz="2200" b="0"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775" name="Google Shape;775;p55" descr="Image result for file icon"/>
            <p:cNvPicPr preferRelativeResize="0"/>
            <p:nvPr/>
          </p:nvPicPr>
          <p:blipFill rotWithShape="1">
            <a:blip r:embed="rId4">
              <a:alphaModFix/>
            </a:blip>
            <a:srcRect l="12070" r="12821"/>
            <a:stretch/>
          </p:blipFill>
          <p:spPr>
            <a:xfrm>
              <a:off x="8333901" y="6307032"/>
              <a:ext cx="813076" cy="936755"/>
            </a:xfrm>
            <a:prstGeom prst="rect">
              <a:avLst/>
            </a:prstGeom>
            <a:noFill/>
            <a:ln>
              <a:noFill/>
            </a:ln>
          </p:spPr>
        </p:pic>
        <p:cxnSp>
          <p:nvCxnSpPr>
            <p:cNvPr id="776" name="Google Shape;776;p55"/>
            <p:cNvCxnSpPr/>
            <p:nvPr/>
          </p:nvCxnSpPr>
          <p:spPr>
            <a:xfrm>
              <a:off x="9998432" y="7029424"/>
              <a:ext cx="2962200" cy="0"/>
            </a:xfrm>
            <a:prstGeom prst="straightConnector1">
              <a:avLst/>
            </a:prstGeom>
            <a:noFill/>
            <a:ln w="9525" cap="flat" cmpd="sng">
              <a:solidFill>
                <a:srgbClr val="000000"/>
              </a:solidFill>
              <a:prstDash val="solid"/>
              <a:round/>
              <a:headEnd type="none" w="sm" len="sm"/>
              <a:tailEnd type="none" w="sm" len="sm"/>
            </a:ln>
          </p:spPr>
        </p:cxnSp>
        <p:cxnSp>
          <p:nvCxnSpPr>
            <p:cNvPr id="777" name="Google Shape;777;p55"/>
            <p:cNvCxnSpPr/>
            <p:nvPr/>
          </p:nvCxnSpPr>
          <p:spPr>
            <a:xfrm rot="10800000">
              <a:off x="12960627" y="5326924"/>
              <a:ext cx="0" cy="1702500"/>
            </a:xfrm>
            <a:prstGeom prst="straightConnector1">
              <a:avLst/>
            </a:prstGeom>
            <a:noFill/>
            <a:ln w="28575" cap="flat" cmpd="sng">
              <a:solidFill>
                <a:srgbClr val="000000"/>
              </a:solidFill>
              <a:prstDash val="solid"/>
              <a:round/>
              <a:headEnd type="none" w="sm" len="sm"/>
              <a:tailEnd type="triangle" w="lg" len="lg"/>
            </a:ln>
          </p:spPr>
        </p:cxnSp>
        <p:sp>
          <p:nvSpPr>
            <p:cNvPr id="778" name="Google Shape;778;p55"/>
            <p:cNvSpPr/>
            <p:nvPr/>
          </p:nvSpPr>
          <p:spPr>
            <a:xfrm>
              <a:off x="10472726" y="6568675"/>
              <a:ext cx="2228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committed to</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779" name="Google Shape;779;p55"/>
            <p:cNvSpPr/>
            <p:nvPr/>
          </p:nvSpPr>
          <p:spPr>
            <a:xfrm>
              <a:off x="10404837" y="7209272"/>
              <a:ext cx="2228100" cy="430800"/>
            </a:xfrm>
            <a:prstGeom prst="rect">
              <a:avLst/>
            </a:prstGeom>
            <a:solidFill>
              <a:srgbClr val="F7CAA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 git commit </a:t>
              </a:r>
              <a:endParaRPr sz="2200" b="1" i="0" u="none" strike="noStrike" cap="none">
                <a:solidFill>
                  <a:schemeClr val="tx1">
                    <a:lumMod val="75000"/>
                    <a:lumOff val="25000"/>
                  </a:schemeClr>
                </a:solidFill>
                <a:latin typeface="Open Sans"/>
                <a:ea typeface="Open Sans"/>
                <a:cs typeface="Open Sans"/>
                <a:sym typeface="Open Sans"/>
              </a:endParaRPr>
            </a:p>
          </p:txBody>
        </p:sp>
      </p:grpSp>
      <p:sp>
        <p:nvSpPr>
          <p:cNvPr id="780" name="Google Shape;780;p55"/>
          <p:cNvSpPr/>
          <p:nvPr/>
        </p:nvSpPr>
        <p:spPr>
          <a:xfrm>
            <a:off x="2250661" y="1281905"/>
            <a:ext cx="11754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following diagram states the workflow of Git:</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AA9378DD-6B6D-265D-2708-9A47D953AB8F}"/>
              </a:ext>
            </a:extLst>
          </p:cNvPr>
          <p:cNvSpPr/>
          <p:nvPr/>
        </p:nvSpPr>
        <p:spPr>
          <a:xfrm>
            <a:off x="6680200" y="816324"/>
            <a:ext cx="2913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solidFill>
                  <a:schemeClr val="tx1">
                    <a:lumMod val="75000"/>
                    <a:lumOff val="25000"/>
                  </a:schemeClr>
                </a:solidFill>
              </a:rPr>
              <a:t>Characteristics of </a:t>
            </a:r>
            <a:r>
              <a:rPr lang="en-US" dirty="0" err="1">
                <a:solidFill>
                  <a:schemeClr val="tx1">
                    <a:lumMod val="75000"/>
                    <a:lumOff val="25000"/>
                  </a:schemeClr>
                </a:solidFill>
              </a:rPr>
              <a:t>Github</a:t>
            </a:r>
            <a:r>
              <a:rPr lang="en-US" dirty="0">
                <a:solidFill>
                  <a:schemeClr val="tx1">
                    <a:lumMod val="75000"/>
                    <a:lumOff val="25000"/>
                  </a:schemeClr>
                </a:solidFill>
              </a:rPr>
              <a:t> Repository</a:t>
            </a:r>
            <a:endParaRPr dirty="0">
              <a:solidFill>
                <a:schemeClr val="tx1">
                  <a:lumMod val="75000"/>
                  <a:lumOff val="25000"/>
                </a:schemeClr>
              </a:solidFill>
            </a:endParaRPr>
          </a:p>
        </p:txBody>
      </p:sp>
      <p:sp>
        <p:nvSpPr>
          <p:cNvPr id="787" name="Google Shape;787;p56"/>
          <p:cNvSpPr/>
          <p:nvPr/>
        </p:nvSpPr>
        <p:spPr>
          <a:xfrm>
            <a:off x="2011680" y="4884421"/>
            <a:ext cx="12216300" cy="261600"/>
          </a:xfrm>
          <a:prstGeom prst="roundRect">
            <a:avLst>
              <a:gd name="adj" fmla="val 50000"/>
            </a:avLst>
          </a:prstGeom>
          <a:solidFill>
            <a:srgbClr val="FBE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88" name="Google Shape;788;p56"/>
          <p:cNvSpPr/>
          <p:nvPr/>
        </p:nvSpPr>
        <p:spPr>
          <a:xfrm>
            <a:off x="3168904" y="4846320"/>
            <a:ext cx="297300" cy="2973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89" name="Google Shape;789;p56"/>
          <p:cNvSpPr/>
          <p:nvPr/>
        </p:nvSpPr>
        <p:spPr>
          <a:xfrm>
            <a:off x="5004310" y="4846320"/>
            <a:ext cx="297300" cy="2973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90" name="Google Shape;790;p56"/>
          <p:cNvSpPr/>
          <p:nvPr/>
        </p:nvSpPr>
        <p:spPr>
          <a:xfrm>
            <a:off x="7178550" y="4846320"/>
            <a:ext cx="299700" cy="2973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91" name="Google Shape;791;p56"/>
          <p:cNvSpPr/>
          <p:nvPr/>
        </p:nvSpPr>
        <p:spPr>
          <a:xfrm>
            <a:off x="9318752" y="4846320"/>
            <a:ext cx="297300" cy="2973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92" name="Google Shape;792;p56"/>
          <p:cNvSpPr/>
          <p:nvPr/>
        </p:nvSpPr>
        <p:spPr>
          <a:xfrm>
            <a:off x="11263886" y="4846320"/>
            <a:ext cx="297300" cy="2973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93" name="Google Shape;793;p56"/>
          <p:cNvSpPr/>
          <p:nvPr/>
        </p:nvSpPr>
        <p:spPr>
          <a:xfrm>
            <a:off x="12974830" y="4846320"/>
            <a:ext cx="297300" cy="2973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297F9D"/>
              </a:solidFill>
              <a:latin typeface="Open Sans"/>
              <a:ea typeface="Open Sans"/>
              <a:cs typeface="Open Sans"/>
              <a:sym typeface="Open Sans"/>
            </a:endParaRPr>
          </a:p>
        </p:txBody>
      </p:sp>
      <p:sp>
        <p:nvSpPr>
          <p:cNvPr id="794" name="Google Shape;794;p56"/>
          <p:cNvSpPr/>
          <p:nvPr/>
        </p:nvSpPr>
        <p:spPr>
          <a:xfrm>
            <a:off x="1943190" y="3331599"/>
            <a:ext cx="2891100" cy="769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lang="en-US"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Can access files</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95" name="Google Shape;795;p56"/>
          <p:cNvSpPr/>
          <p:nvPr/>
        </p:nvSpPr>
        <p:spPr>
          <a:xfrm>
            <a:off x="3388761" y="5891242"/>
            <a:ext cx="34281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Can view public repositories</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796" name="Google Shape;796;p56"/>
          <p:cNvSpPr/>
          <p:nvPr/>
        </p:nvSpPr>
        <p:spPr>
          <a:xfrm>
            <a:off x="5301610" y="3221259"/>
            <a:ext cx="3859800" cy="1107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lang="en-US" sz="22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Each repository belongs to a user or team</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AFAFA"/>
              </a:solidFill>
              <a:latin typeface="Open Sans"/>
              <a:ea typeface="Open Sans"/>
              <a:cs typeface="Open Sans"/>
              <a:sym typeface="Open Sans"/>
            </a:endParaRPr>
          </a:p>
        </p:txBody>
      </p:sp>
      <p:sp>
        <p:nvSpPr>
          <p:cNvPr id="797" name="Google Shape;797;p56"/>
          <p:cNvSpPr/>
          <p:nvPr/>
        </p:nvSpPr>
        <p:spPr>
          <a:xfrm>
            <a:off x="9512936" y="3383373"/>
            <a:ext cx="40965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Project code can consist of single or multiple repositories</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AFAFA"/>
              </a:solidFill>
              <a:latin typeface="Open Sans"/>
              <a:ea typeface="Open Sans"/>
              <a:cs typeface="Open Sans"/>
              <a:sym typeface="Open Sans"/>
            </a:endParaRPr>
          </a:p>
        </p:txBody>
      </p:sp>
      <p:cxnSp>
        <p:nvCxnSpPr>
          <p:cNvPr id="798" name="Google Shape;798;p56"/>
          <p:cNvCxnSpPr/>
          <p:nvPr/>
        </p:nvCxnSpPr>
        <p:spPr>
          <a:xfrm>
            <a:off x="3318765" y="4175760"/>
            <a:ext cx="0" cy="822900"/>
          </a:xfrm>
          <a:prstGeom prst="straightConnector1">
            <a:avLst/>
          </a:prstGeom>
          <a:noFill/>
          <a:ln w="12700" cap="flat" cmpd="sng">
            <a:solidFill>
              <a:srgbClr val="000000"/>
            </a:solidFill>
            <a:prstDash val="solid"/>
            <a:round/>
            <a:headEnd type="oval" w="lg" len="lg"/>
            <a:tailEnd type="oval" w="lg" len="lg"/>
          </a:ln>
        </p:spPr>
      </p:cxnSp>
      <p:cxnSp>
        <p:nvCxnSpPr>
          <p:cNvPr id="799" name="Google Shape;799;p56"/>
          <p:cNvCxnSpPr/>
          <p:nvPr/>
        </p:nvCxnSpPr>
        <p:spPr>
          <a:xfrm>
            <a:off x="5136896" y="4996182"/>
            <a:ext cx="0" cy="825600"/>
          </a:xfrm>
          <a:prstGeom prst="straightConnector1">
            <a:avLst/>
          </a:prstGeom>
          <a:noFill/>
          <a:ln w="12700" cap="flat" cmpd="sng">
            <a:solidFill>
              <a:srgbClr val="000000"/>
            </a:solidFill>
            <a:prstDash val="solid"/>
            <a:round/>
            <a:headEnd type="oval" w="lg" len="lg"/>
            <a:tailEnd type="oval" w="lg" len="lg"/>
          </a:ln>
        </p:spPr>
      </p:cxnSp>
      <p:cxnSp>
        <p:nvCxnSpPr>
          <p:cNvPr id="800" name="Google Shape;800;p56"/>
          <p:cNvCxnSpPr/>
          <p:nvPr/>
        </p:nvCxnSpPr>
        <p:spPr>
          <a:xfrm>
            <a:off x="9473693" y="4986021"/>
            <a:ext cx="0" cy="822900"/>
          </a:xfrm>
          <a:prstGeom prst="straightConnector1">
            <a:avLst/>
          </a:prstGeom>
          <a:noFill/>
          <a:ln w="12700" cap="flat" cmpd="sng">
            <a:solidFill>
              <a:srgbClr val="000000"/>
            </a:solidFill>
            <a:prstDash val="solid"/>
            <a:round/>
            <a:headEnd type="oval" w="lg" len="lg"/>
            <a:tailEnd type="oval" w="lg" len="lg"/>
          </a:ln>
        </p:spPr>
      </p:cxnSp>
      <p:cxnSp>
        <p:nvCxnSpPr>
          <p:cNvPr id="801" name="Google Shape;801;p56"/>
          <p:cNvCxnSpPr/>
          <p:nvPr/>
        </p:nvCxnSpPr>
        <p:spPr>
          <a:xfrm>
            <a:off x="13124688" y="4996182"/>
            <a:ext cx="0" cy="825600"/>
          </a:xfrm>
          <a:prstGeom prst="straightConnector1">
            <a:avLst/>
          </a:prstGeom>
          <a:noFill/>
          <a:ln w="12700" cap="flat" cmpd="sng">
            <a:solidFill>
              <a:srgbClr val="000000"/>
            </a:solidFill>
            <a:prstDash val="solid"/>
            <a:round/>
            <a:headEnd type="oval" w="lg" len="lg"/>
            <a:tailEnd type="oval" w="lg" len="lg"/>
          </a:ln>
        </p:spPr>
      </p:cxnSp>
      <p:cxnSp>
        <p:nvCxnSpPr>
          <p:cNvPr id="802" name="Google Shape;802;p56"/>
          <p:cNvCxnSpPr/>
          <p:nvPr/>
        </p:nvCxnSpPr>
        <p:spPr>
          <a:xfrm>
            <a:off x="7328408" y="4173221"/>
            <a:ext cx="0" cy="822900"/>
          </a:xfrm>
          <a:prstGeom prst="straightConnector1">
            <a:avLst/>
          </a:prstGeom>
          <a:noFill/>
          <a:ln w="12700" cap="flat" cmpd="sng">
            <a:solidFill>
              <a:srgbClr val="000000"/>
            </a:solidFill>
            <a:prstDash val="solid"/>
            <a:round/>
            <a:headEnd type="oval" w="lg" len="lg"/>
            <a:tailEnd type="oval" w="lg" len="lg"/>
          </a:ln>
        </p:spPr>
      </p:cxnSp>
      <p:cxnSp>
        <p:nvCxnSpPr>
          <p:cNvPr id="803" name="Google Shape;803;p56"/>
          <p:cNvCxnSpPr/>
          <p:nvPr/>
        </p:nvCxnSpPr>
        <p:spPr>
          <a:xfrm>
            <a:off x="11401045" y="4173221"/>
            <a:ext cx="0" cy="822900"/>
          </a:xfrm>
          <a:prstGeom prst="straightConnector1">
            <a:avLst/>
          </a:prstGeom>
          <a:noFill/>
          <a:ln w="12700" cap="flat" cmpd="sng">
            <a:solidFill>
              <a:srgbClr val="000000"/>
            </a:solidFill>
            <a:prstDash val="solid"/>
            <a:round/>
            <a:headEnd type="oval" w="lg" len="lg"/>
            <a:tailEnd type="oval" w="lg" len="lg"/>
          </a:ln>
        </p:spPr>
      </p:cxnSp>
      <p:sp>
        <p:nvSpPr>
          <p:cNvPr id="804" name="Google Shape;804;p56"/>
          <p:cNvSpPr txBox="1"/>
          <p:nvPr/>
        </p:nvSpPr>
        <p:spPr>
          <a:xfrm>
            <a:off x="7738545" y="5867222"/>
            <a:ext cx="33681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Only an admin can delete repositories </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05" name="Google Shape;805;p56"/>
          <p:cNvSpPr txBox="1"/>
          <p:nvPr/>
        </p:nvSpPr>
        <p:spPr>
          <a:xfrm>
            <a:off x="11716177" y="5888195"/>
            <a:ext cx="33681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Each repository has a size limit of 5 GB</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806" name="Google Shape;806;p56"/>
          <p:cNvSpPr/>
          <p:nvPr/>
        </p:nvSpPr>
        <p:spPr>
          <a:xfrm>
            <a:off x="2481388" y="1434283"/>
            <a:ext cx="1828800" cy="1828800"/>
          </a:xfrm>
          <a:prstGeom prst="flowChartConnector">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07" name="Google Shape;807;p56"/>
          <p:cNvSpPr/>
          <p:nvPr/>
        </p:nvSpPr>
        <p:spPr>
          <a:xfrm>
            <a:off x="6478724" y="1434283"/>
            <a:ext cx="1828800" cy="1828800"/>
          </a:xfrm>
          <a:prstGeom prst="flowChartConnector">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08" name="Google Shape;808;p56"/>
          <p:cNvSpPr/>
          <p:nvPr/>
        </p:nvSpPr>
        <p:spPr>
          <a:xfrm>
            <a:off x="10513567" y="1465660"/>
            <a:ext cx="1828800" cy="1828800"/>
          </a:xfrm>
          <a:prstGeom prst="flowChartConnector">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09" name="Google Shape;809;p56"/>
          <p:cNvSpPr/>
          <p:nvPr/>
        </p:nvSpPr>
        <p:spPr>
          <a:xfrm>
            <a:off x="4238560" y="6702375"/>
            <a:ext cx="1828800" cy="1828800"/>
          </a:xfrm>
          <a:prstGeom prst="flowChartConnector">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10" name="Google Shape;810;p56"/>
          <p:cNvSpPr/>
          <p:nvPr/>
        </p:nvSpPr>
        <p:spPr>
          <a:xfrm>
            <a:off x="8684767" y="6719475"/>
            <a:ext cx="1828800" cy="1828800"/>
          </a:xfrm>
          <a:prstGeom prst="flowChartConnector">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11" name="Google Shape;811;p56"/>
          <p:cNvSpPr/>
          <p:nvPr/>
        </p:nvSpPr>
        <p:spPr>
          <a:xfrm>
            <a:off x="12342367" y="6708987"/>
            <a:ext cx="1828800" cy="1828800"/>
          </a:xfrm>
          <a:prstGeom prst="flowChartConnector">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812" name="Google Shape;812;p56" descr="A picture containing clock, computer, table&#10;&#10;Description automatically generated"/>
          <p:cNvPicPr preferRelativeResize="0"/>
          <p:nvPr/>
        </p:nvPicPr>
        <p:blipFill rotWithShape="1">
          <a:blip r:embed="rId3">
            <a:alphaModFix/>
          </a:blip>
          <a:srcRect l="11194" t="12552" r="9301" b="8701"/>
          <a:stretch/>
        </p:blipFill>
        <p:spPr>
          <a:xfrm>
            <a:off x="10817798" y="1778250"/>
            <a:ext cx="1220338" cy="1208688"/>
          </a:xfrm>
          <a:prstGeom prst="rect">
            <a:avLst/>
          </a:prstGeom>
          <a:noFill/>
          <a:ln>
            <a:noFill/>
          </a:ln>
        </p:spPr>
      </p:pic>
      <p:pic>
        <p:nvPicPr>
          <p:cNvPr id="813" name="Google Shape;813;p56" descr="A picture containing drawing&#10;&#10;Description automatically generated"/>
          <p:cNvPicPr preferRelativeResize="0"/>
          <p:nvPr/>
        </p:nvPicPr>
        <p:blipFill rotWithShape="1">
          <a:blip r:embed="rId4">
            <a:alphaModFix/>
          </a:blip>
          <a:srcRect/>
          <a:stretch/>
        </p:blipFill>
        <p:spPr>
          <a:xfrm>
            <a:off x="4609159" y="7105912"/>
            <a:ext cx="1056631" cy="1056631"/>
          </a:xfrm>
          <a:prstGeom prst="rect">
            <a:avLst/>
          </a:prstGeom>
          <a:noFill/>
          <a:ln>
            <a:noFill/>
          </a:ln>
        </p:spPr>
      </p:pic>
      <p:pic>
        <p:nvPicPr>
          <p:cNvPr id="814" name="Google Shape;814;p56" descr="A close up of a logo&#10;&#10;Description automatically generated"/>
          <p:cNvPicPr preferRelativeResize="0"/>
          <p:nvPr/>
        </p:nvPicPr>
        <p:blipFill rotWithShape="1">
          <a:blip r:embed="rId5">
            <a:alphaModFix/>
          </a:blip>
          <a:srcRect l="28186" t="21973" r="29163" b="20412"/>
          <a:stretch/>
        </p:blipFill>
        <p:spPr>
          <a:xfrm>
            <a:off x="9105456" y="6939646"/>
            <a:ext cx="989606" cy="1336856"/>
          </a:xfrm>
          <a:prstGeom prst="rect">
            <a:avLst/>
          </a:prstGeom>
          <a:noFill/>
          <a:ln>
            <a:noFill/>
          </a:ln>
        </p:spPr>
      </p:pic>
      <p:pic>
        <p:nvPicPr>
          <p:cNvPr id="815" name="Google Shape;815;p56" descr="A close up of a clock&#10;&#10;Description automatically generated"/>
          <p:cNvPicPr preferRelativeResize="0"/>
          <p:nvPr/>
        </p:nvPicPr>
        <p:blipFill rotWithShape="1">
          <a:blip r:embed="rId6">
            <a:alphaModFix/>
          </a:blip>
          <a:srcRect l="27390" t="27419" r="29893" b="27192"/>
          <a:stretch/>
        </p:blipFill>
        <p:spPr>
          <a:xfrm>
            <a:off x="12652998" y="6995266"/>
            <a:ext cx="1110869" cy="1180363"/>
          </a:xfrm>
          <a:prstGeom prst="rect">
            <a:avLst/>
          </a:prstGeom>
          <a:noFill/>
          <a:ln>
            <a:noFill/>
          </a:ln>
        </p:spPr>
      </p:pic>
      <p:pic>
        <p:nvPicPr>
          <p:cNvPr id="816" name="Google Shape;816;p56" descr="A picture containing drawing&#10;&#10;Description automatically generated"/>
          <p:cNvPicPr preferRelativeResize="0"/>
          <p:nvPr/>
        </p:nvPicPr>
        <p:blipFill rotWithShape="1">
          <a:blip r:embed="rId7">
            <a:alphaModFix/>
            <a:duotone>
              <a:schemeClr val="accent5">
                <a:shade val="45000"/>
                <a:satMod val="135000"/>
              </a:schemeClr>
              <a:prstClr val="white"/>
            </a:duotone>
          </a:blip>
          <a:srcRect l="20961" t="5413" r="19836" b="34966"/>
          <a:stretch/>
        </p:blipFill>
        <p:spPr>
          <a:xfrm>
            <a:off x="2843189" y="1849184"/>
            <a:ext cx="1026165" cy="1033430"/>
          </a:xfrm>
          <a:prstGeom prst="rect">
            <a:avLst/>
          </a:prstGeom>
          <a:noFill/>
          <a:ln>
            <a:noFill/>
          </a:ln>
        </p:spPr>
      </p:pic>
      <p:pic>
        <p:nvPicPr>
          <p:cNvPr id="817" name="Google Shape;817;p56" descr="A picture containing silhouette, drawing&#10;&#10;Description automatically generated"/>
          <p:cNvPicPr preferRelativeResize="0"/>
          <p:nvPr/>
        </p:nvPicPr>
        <p:blipFill rotWithShape="1">
          <a:blip r:embed="rId8">
            <a:alphaModFix/>
          </a:blip>
          <a:srcRect l="16089" t="23035" r="18211" b="25244"/>
          <a:stretch/>
        </p:blipFill>
        <p:spPr>
          <a:xfrm>
            <a:off x="6702628" y="1801004"/>
            <a:ext cx="1316770" cy="1036615"/>
          </a:xfrm>
          <a:prstGeom prst="rect">
            <a:avLst/>
          </a:prstGeom>
          <a:noFill/>
          <a:ln>
            <a:noFill/>
          </a:ln>
        </p:spPr>
      </p:pic>
      <p:sp>
        <p:nvSpPr>
          <p:cNvPr id="5" name="Brandline_LVC">
            <a:extLst>
              <a:ext uri="{FF2B5EF4-FFF2-40B4-BE49-F238E27FC236}">
                <a16:creationId xmlns:a16="http://schemas.microsoft.com/office/drawing/2014/main" id="{7ECFC149-9CC5-5BF0-32D6-8CEB2F7B0EE8}"/>
              </a:ext>
            </a:extLst>
          </p:cNvPr>
          <p:cNvSpPr/>
          <p:nvPr/>
        </p:nvSpPr>
        <p:spPr>
          <a:xfrm>
            <a:off x="4114800" y="816324"/>
            <a:ext cx="8028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Git Configuration Level</a:t>
            </a:r>
            <a:endParaRPr dirty="0"/>
          </a:p>
        </p:txBody>
      </p:sp>
      <p:grpSp>
        <p:nvGrpSpPr>
          <p:cNvPr id="824" name="Google Shape;824;p57"/>
          <p:cNvGrpSpPr/>
          <p:nvPr/>
        </p:nvGrpSpPr>
        <p:grpSpPr>
          <a:xfrm>
            <a:off x="3207587" y="6662625"/>
            <a:ext cx="9993300" cy="1194578"/>
            <a:chOff x="3577053" y="7119825"/>
            <a:chExt cx="9993300" cy="1194578"/>
          </a:xfrm>
        </p:grpSpPr>
        <p:sp>
          <p:nvSpPr>
            <p:cNvPr id="825" name="Google Shape;825;p57"/>
            <p:cNvSpPr txBox="1"/>
            <p:nvPr/>
          </p:nvSpPr>
          <p:spPr>
            <a:xfrm>
              <a:off x="3577053" y="7963103"/>
              <a:ext cx="8873400" cy="3513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Local overrides Global and Global overrides System Level.</a:t>
              </a:r>
              <a:endParaRPr sz="2200" b="0" i="0" u="none" strike="noStrike" cap="none">
                <a:solidFill>
                  <a:srgbClr val="FFFFFF"/>
                </a:solidFill>
                <a:latin typeface="Open Sans"/>
                <a:ea typeface="Open Sans"/>
                <a:cs typeface="Open Sans"/>
                <a:sym typeface="Open Sans"/>
              </a:endParaRPr>
            </a:p>
          </p:txBody>
        </p:sp>
        <p:sp>
          <p:nvSpPr>
            <p:cNvPr id="826" name="Google Shape;826;p57"/>
            <p:cNvSpPr/>
            <p:nvPr/>
          </p:nvSpPr>
          <p:spPr>
            <a:xfrm>
              <a:off x="3577053" y="7348762"/>
              <a:ext cx="9993300" cy="918900"/>
            </a:xfrm>
            <a:prstGeom prst="roundRect">
              <a:avLst>
                <a:gd name="adj" fmla="val 16667"/>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Local override Global and Global override System Level.</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27" name="Google Shape;827;p57"/>
            <p:cNvSpPr/>
            <p:nvPr/>
          </p:nvSpPr>
          <p:spPr>
            <a:xfrm>
              <a:off x="7378700" y="7119825"/>
              <a:ext cx="1803300" cy="4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200" b="1" i="0" u="none" strike="noStrike" cap="none">
                  <a:solidFill>
                    <a:srgbClr val="FFFFFF"/>
                  </a:solidFill>
                  <a:latin typeface="Open Sans"/>
                  <a:ea typeface="Open Sans"/>
                  <a:cs typeface="Open Sans"/>
                  <a:sym typeface="Open Sans"/>
                </a:rPr>
                <a:t>NOTE</a:t>
              </a:r>
              <a:endParaRPr sz="2200" b="0" i="0" u="none" strike="noStrike" cap="none">
                <a:solidFill>
                  <a:srgbClr val="FFFFFF"/>
                </a:solidFill>
                <a:latin typeface="Arial"/>
                <a:ea typeface="Arial"/>
                <a:cs typeface="Arial"/>
                <a:sym typeface="Arial"/>
              </a:endParaRPr>
            </a:p>
          </p:txBody>
        </p:sp>
      </p:grpSp>
      <p:sp>
        <p:nvSpPr>
          <p:cNvPr id="828" name="Google Shape;828;p57"/>
          <p:cNvSpPr txBox="1"/>
          <p:nvPr/>
        </p:nvSpPr>
        <p:spPr>
          <a:xfrm>
            <a:off x="6777109" y="2991120"/>
            <a:ext cx="7739400" cy="690600"/>
          </a:xfrm>
          <a:prstGeom prst="rect">
            <a:avLst/>
          </a:prstGeom>
          <a:noFill/>
          <a:ln>
            <a:noFill/>
          </a:ln>
        </p:spPr>
        <p:txBody>
          <a:bodyPr spcFirstLastPara="1" wrap="square" lIns="0" tIns="13325" rIns="0" bIns="0" anchor="t" anchorCtr="0">
            <a:noAutofit/>
          </a:bodyPr>
          <a:lstStyle/>
          <a:p>
            <a:pPr marL="122552"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Command: ‘</a:t>
            </a:r>
            <a:r>
              <a:rPr lang="en-US" sz="2200" b="0" i="1" u="none" strike="noStrike" cap="none">
                <a:solidFill>
                  <a:srgbClr val="3F3F3F"/>
                </a:solidFill>
                <a:latin typeface="Open Sans"/>
                <a:ea typeface="Open Sans"/>
                <a:cs typeface="Open Sans"/>
                <a:sym typeface="Open Sans"/>
              </a:rPr>
              <a:t>git config --system’</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grpSp>
        <p:nvGrpSpPr>
          <p:cNvPr id="829" name="Google Shape;829;p57"/>
          <p:cNvGrpSpPr/>
          <p:nvPr/>
        </p:nvGrpSpPr>
        <p:grpSpPr>
          <a:xfrm>
            <a:off x="2536205" y="1169521"/>
            <a:ext cx="11974404" cy="4651216"/>
            <a:chOff x="1359159" y="1349429"/>
            <a:chExt cx="11974404" cy="4651216"/>
          </a:xfrm>
        </p:grpSpPr>
        <p:sp>
          <p:nvSpPr>
            <p:cNvPr id="830" name="Google Shape;830;p57"/>
            <p:cNvSpPr/>
            <p:nvPr/>
          </p:nvSpPr>
          <p:spPr>
            <a:xfrm>
              <a:off x="2540664" y="1349429"/>
              <a:ext cx="10108500" cy="10311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92075"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     The git config command allows to configure the Git settings. </a:t>
              </a: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31" name="Google Shape;831;p57"/>
            <p:cNvSpPr/>
            <p:nvPr/>
          </p:nvSpPr>
          <p:spPr>
            <a:xfrm>
              <a:off x="1379906" y="2670991"/>
              <a:ext cx="4223385" cy="3299460"/>
            </a:xfrm>
            <a:custGeom>
              <a:avLst/>
              <a:gdLst/>
              <a:ahLst/>
              <a:cxnLst/>
              <a:rect l="l" t="t" r="r" b="b"/>
              <a:pathLst>
                <a:path w="4223385" h="3299460" extrusionOk="0">
                  <a:moveTo>
                    <a:pt x="0" y="3299460"/>
                  </a:moveTo>
                  <a:lnTo>
                    <a:pt x="4223004" y="3299460"/>
                  </a:lnTo>
                  <a:lnTo>
                    <a:pt x="4223004" y="0"/>
                  </a:lnTo>
                  <a:lnTo>
                    <a:pt x="0" y="0"/>
                  </a:lnTo>
                  <a:lnTo>
                    <a:pt x="0" y="3299460"/>
                  </a:lnTo>
                  <a:close/>
                </a:path>
              </a:pathLst>
            </a:cu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32" name="Google Shape;832;p57"/>
            <p:cNvSpPr/>
            <p:nvPr/>
          </p:nvSpPr>
          <p:spPr>
            <a:xfrm>
              <a:off x="1359159" y="2701185"/>
              <a:ext cx="4223385" cy="3299460"/>
            </a:xfrm>
            <a:custGeom>
              <a:avLst/>
              <a:gdLst/>
              <a:ahLst/>
              <a:cxnLst/>
              <a:rect l="l" t="t" r="r" b="b"/>
              <a:pathLst>
                <a:path w="4223385" h="3299460" extrusionOk="0">
                  <a:moveTo>
                    <a:pt x="0" y="3299460"/>
                  </a:moveTo>
                  <a:lnTo>
                    <a:pt x="4223004" y="3299460"/>
                  </a:lnTo>
                  <a:lnTo>
                    <a:pt x="4223004" y="0"/>
                  </a:lnTo>
                  <a:lnTo>
                    <a:pt x="0" y="0"/>
                  </a:lnTo>
                  <a:lnTo>
                    <a:pt x="0" y="3299460"/>
                  </a:lnTo>
                  <a:close/>
                </a:path>
              </a:pathLst>
            </a:custGeom>
            <a:solidFill>
              <a:srgbClr val="F2F2F2"/>
            </a:solidFill>
            <a:ln w="12175" cap="flat" cmpd="sng">
              <a:solidFill>
                <a:srgbClr val="5858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33" name="Google Shape;833;p57"/>
            <p:cNvSpPr/>
            <p:nvPr/>
          </p:nvSpPr>
          <p:spPr>
            <a:xfrm>
              <a:off x="1663959" y="3606441"/>
              <a:ext cx="3571240" cy="2178050"/>
            </a:xfrm>
            <a:custGeom>
              <a:avLst/>
              <a:gdLst/>
              <a:ahLst/>
              <a:cxnLst/>
              <a:rect l="l" t="t" r="r" b="b"/>
              <a:pathLst>
                <a:path w="3571240" h="2178050" extrusionOk="0">
                  <a:moveTo>
                    <a:pt x="0" y="2177796"/>
                  </a:moveTo>
                  <a:lnTo>
                    <a:pt x="3570732" y="2177796"/>
                  </a:lnTo>
                  <a:lnTo>
                    <a:pt x="3570732" y="0"/>
                  </a:lnTo>
                  <a:lnTo>
                    <a:pt x="0" y="0"/>
                  </a:lnTo>
                  <a:lnTo>
                    <a:pt x="0" y="2177796"/>
                  </a:lnTo>
                  <a:close/>
                </a:path>
              </a:pathLst>
            </a:cu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34" name="Google Shape;834;p57"/>
            <p:cNvSpPr/>
            <p:nvPr/>
          </p:nvSpPr>
          <p:spPr>
            <a:xfrm>
              <a:off x="1663959" y="3606441"/>
              <a:ext cx="3571240" cy="2178050"/>
            </a:xfrm>
            <a:custGeom>
              <a:avLst/>
              <a:gdLst/>
              <a:ahLst/>
              <a:cxnLst/>
              <a:rect l="l" t="t" r="r" b="b"/>
              <a:pathLst>
                <a:path w="3571240" h="2178050" extrusionOk="0">
                  <a:moveTo>
                    <a:pt x="0" y="2177796"/>
                  </a:moveTo>
                  <a:lnTo>
                    <a:pt x="3570732" y="2177796"/>
                  </a:lnTo>
                  <a:lnTo>
                    <a:pt x="3570732" y="0"/>
                  </a:lnTo>
                  <a:lnTo>
                    <a:pt x="0" y="0"/>
                  </a:lnTo>
                  <a:lnTo>
                    <a:pt x="0" y="2177796"/>
                  </a:lnTo>
                  <a:close/>
                </a:path>
              </a:pathLst>
            </a:custGeom>
            <a:noFill/>
            <a:ln w="12175" cap="flat" cmpd="sng">
              <a:solidFill>
                <a:srgbClr val="5858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5" name="Google Shape;835;p57"/>
            <p:cNvSpPr/>
            <p:nvPr/>
          </p:nvSpPr>
          <p:spPr>
            <a:xfrm>
              <a:off x="1990096" y="4520841"/>
              <a:ext cx="2917190" cy="980439"/>
            </a:xfrm>
            <a:custGeom>
              <a:avLst/>
              <a:gdLst/>
              <a:ahLst/>
              <a:cxnLst/>
              <a:rect l="l" t="t" r="r" b="b"/>
              <a:pathLst>
                <a:path w="2917190" h="980439" extrusionOk="0">
                  <a:moveTo>
                    <a:pt x="0" y="979932"/>
                  </a:moveTo>
                  <a:lnTo>
                    <a:pt x="2916936" y="979932"/>
                  </a:lnTo>
                  <a:lnTo>
                    <a:pt x="2916936" y="0"/>
                  </a:lnTo>
                  <a:lnTo>
                    <a:pt x="0" y="0"/>
                  </a:lnTo>
                  <a:lnTo>
                    <a:pt x="0" y="979932"/>
                  </a:lnTo>
                  <a:close/>
                </a:path>
              </a:pathLst>
            </a:cu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36" name="Google Shape;836;p57"/>
            <p:cNvSpPr/>
            <p:nvPr/>
          </p:nvSpPr>
          <p:spPr>
            <a:xfrm>
              <a:off x="1990096" y="4520841"/>
              <a:ext cx="2917190" cy="980439"/>
            </a:xfrm>
            <a:custGeom>
              <a:avLst/>
              <a:gdLst/>
              <a:ahLst/>
              <a:cxnLst/>
              <a:rect l="l" t="t" r="r" b="b"/>
              <a:pathLst>
                <a:path w="2917190" h="980439" extrusionOk="0">
                  <a:moveTo>
                    <a:pt x="0" y="979932"/>
                  </a:moveTo>
                  <a:lnTo>
                    <a:pt x="2916936" y="979932"/>
                  </a:lnTo>
                  <a:lnTo>
                    <a:pt x="2916936" y="0"/>
                  </a:lnTo>
                  <a:lnTo>
                    <a:pt x="0" y="0"/>
                  </a:lnTo>
                  <a:lnTo>
                    <a:pt x="0" y="979932"/>
                  </a:lnTo>
                  <a:close/>
                </a:path>
              </a:pathLst>
            </a:custGeom>
            <a:noFill/>
            <a:ln w="12175" cap="flat" cmpd="sng">
              <a:solidFill>
                <a:srgbClr val="58585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7" name="Google Shape;837;p57"/>
            <p:cNvSpPr txBox="1"/>
            <p:nvPr/>
          </p:nvSpPr>
          <p:spPr>
            <a:xfrm>
              <a:off x="1365255" y="2884193"/>
              <a:ext cx="4211400" cy="350700"/>
            </a:xfrm>
            <a:prstGeom prst="rect">
              <a:avLst/>
            </a:prstGeom>
            <a:noFill/>
            <a:ln>
              <a:noFill/>
            </a:ln>
          </p:spPr>
          <p:txBody>
            <a:bodyPr spcFirstLastPara="1" wrap="square" lIns="0" tIns="12050" rIns="0" bIns="0" anchor="t" anchorCtr="0">
              <a:noAutofit/>
            </a:bodyPr>
            <a:lstStyle/>
            <a:p>
              <a:pPr marL="1814195"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--system</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38" name="Google Shape;838;p57"/>
            <p:cNvSpPr/>
            <p:nvPr/>
          </p:nvSpPr>
          <p:spPr>
            <a:xfrm>
              <a:off x="2267463" y="2768241"/>
              <a:ext cx="726900" cy="725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39" name="Google Shape;839;p57"/>
            <p:cNvSpPr/>
            <p:nvPr/>
          </p:nvSpPr>
          <p:spPr>
            <a:xfrm>
              <a:off x="2381763" y="3679593"/>
              <a:ext cx="498300" cy="82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0" name="Google Shape;840;p57"/>
            <p:cNvSpPr txBox="1"/>
            <p:nvPr/>
          </p:nvSpPr>
          <p:spPr>
            <a:xfrm>
              <a:off x="1670056" y="3825644"/>
              <a:ext cx="3558600" cy="350700"/>
            </a:xfrm>
            <a:prstGeom prst="rect">
              <a:avLst/>
            </a:prstGeom>
            <a:noFill/>
            <a:ln>
              <a:noFill/>
            </a:ln>
          </p:spPr>
          <p:txBody>
            <a:bodyPr spcFirstLastPara="1" wrap="square" lIns="0" tIns="12050" rIns="0" bIns="0" anchor="t" anchorCtr="0">
              <a:noAutofit/>
            </a:bodyPr>
            <a:lstStyle/>
            <a:p>
              <a:pPr marL="1511935"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--global</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41" name="Google Shape;841;p57"/>
            <p:cNvSpPr/>
            <p:nvPr/>
          </p:nvSpPr>
          <p:spPr>
            <a:xfrm>
              <a:off x="2264416" y="4728105"/>
              <a:ext cx="731400" cy="59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2" name="Google Shape;842;p57"/>
            <p:cNvSpPr txBox="1"/>
            <p:nvPr/>
          </p:nvSpPr>
          <p:spPr>
            <a:xfrm>
              <a:off x="1996192" y="4740425"/>
              <a:ext cx="2905200" cy="350700"/>
            </a:xfrm>
            <a:prstGeom prst="rect">
              <a:avLst/>
            </a:prstGeom>
            <a:noFill/>
            <a:ln>
              <a:noFill/>
            </a:ln>
          </p:spPr>
          <p:txBody>
            <a:bodyPr spcFirstLastPara="1" wrap="square" lIns="0" tIns="12050" rIns="0" bIns="0" anchor="t" anchorCtr="0">
              <a:noAutofit/>
            </a:bodyPr>
            <a:lstStyle/>
            <a:p>
              <a:pPr marL="1185545"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--local</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43" name="Google Shape;843;p57"/>
            <p:cNvSpPr/>
            <p:nvPr/>
          </p:nvSpPr>
          <p:spPr>
            <a:xfrm>
              <a:off x="5594076" y="4438542"/>
              <a:ext cx="7731268" cy="965200"/>
            </a:xfrm>
            <a:custGeom>
              <a:avLst/>
              <a:gdLst/>
              <a:ahLst/>
              <a:cxnLst/>
              <a:rect l="l" t="t" r="r" b="b"/>
              <a:pathLst>
                <a:path w="8426450" h="965200" extrusionOk="0">
                  <a:moveTo>
                    <a:pt x="0" y="964691"/>
                  </a:moveTo>
                  <a:lnTo>
                    <a:pt x="8426196" y="964691"/>
                  </a:lnTo>
                  <a:lnTo>
                    <a:pt x="8426196" y="0"/>
                  </a:lnTo>
                  <a:lnTo>
                    <a:pt x="0" y="0"/>
                  </a:lnTo>
                  <a:lnTo>
                    <a:pt x="0" y="964691"/>
                  </a:lnTo>
                  <a:close/>
                </a:path>
              </a:pathLst>
            </a:custGeom>
            <a:noFill/>
            <a:ln w="12175" cap="flat" cmpd="sng">
              <a:solidFill>
                <a:srgbClr val="7E7E7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844" name="Google Shape;844;p57"/>
            <p:cNvSpPr txBox="1"/>
            <p:nvPr/>
          </p:nvSpPr>
          <p:spPr>
            <a:xfrm>
              <a:off x="5588260" y="4780887"/>
              <a:ext cx="7739400" cy="690600"/>
            </a:xfrm>
            <a:prstGeom prst="rect">
              <a:avLst/>
            </a:prstGeom>
            <a:noFill/>
            <a:ln>
              <a:noFill/>
            </a:ln>
          </p:spPr>
          <p:txBody>
            <a:bodyPr spcFirstLastPara="1" wrap="square" lIns="0" tIns="13325" rIns="0" bIns="0" anchor="t" anchorCtr="0">
              <a:noAutofit/>
            </a:bodyPr>
            <a:lstStyle/>
            <a:p>
              <a:pPr marL="122552"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Command: ‘</a:t>
              </a:r>
              <a:r>
                <a:rPr lang="en-US" sz="2200" b="0" i="1" u="none" strike="noStrike" cap="none">
                  <a:solidFill>
                    <a:schemeClr val="tx1">
                      <a:lumMod val="75000"/>
                      <a:lumOff val="25000"/>
                    </a:schemeClr>
                  </a:solidFill>
                  <a:latin typeface="Open Sans"/>
                  <a:ea typeface="Open Sans"/>
                  <a:cs typeface="Open Sans"/>
                  <a:sym typeface="Open Sans"/>
                </a:rPr>
                <a:t>git config --local</a:t>
              </a:r>
              <a:r>
                <a:rPr lang="en-US" sz="2200" b="0"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845" name="Google Shape;845;p57"/>
            <p:cNvSpPr txBox="1"/>
            <p:nvPr/>
          </p:nvSpPr>
          <p:spPr>
            <a:xfrm>
              <a:off x="5582163" y="2876480"/>
              <a:ext cx="7751400" cy="797700"/>
            </a:xfrm>
            <a:prstGeom prst="rect">
              <a:avLst/>
            </a:prstGeom>
            <a:noFill/>
            <a:ln w="12175" cap="flat" cmpd="sng">
              <a:solidFill>
                <a:srgbClr val="7E7E7E"/>
              </a:solidFill>
              <a:prstDash val="solid"/>
              <a:round/>
              <a:headEnd type="none" w="sm" len="sm"/>
              <a:tailEnd type="none" w="sm" len="sm"/>
            </a:ln>
          </p:spPr>
          <p:txBody>
            <a:bodyPr spcFirstLastPara="1" wrap="square" lIns="0" tIns="17775" rIns="0" bIns="0" anchor="t" anchorCtr="0">
              <a:noAutofit/>
            </a:bodyPr>
            <a:lstStyle/>
            <a:p>
              <a:pPr marL="92075"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a:p>
              <a:pPr marL="0" marR="0" lvl="0" indent="0" algn="l" rtl="0">
                <a:lnSpc>
                  <a:spcPct val="100000"/>
                </a:lnSpc>
                <a:spcBef>
                  <a:spcPts val="790"/>
                </a:spcBef>
                <a:spcAft>
                  <a:spcPts val="0"/>
                </a:spcAft>
                <a:buClr>
                  <a:srgbClr val="000000"/>
                </a:buClr>
                <a:buSzPts val="2200"/>
                <a:buFont typeface="Arial"/>
                <a:buNone/>
              </a:pPr>
              <a:endParaRPr sz="2200" b="0" u="none" strike="noStrike" cap="none">
                <a:solidFill>
                  <a:schemeClr val="tx1">
                    <a:lumMod val="75000"/>
                    <a:lumOff val="25000"/>
                  </a:schemeClr>
                </a:solidFill>
                <a:latin typeface="Open Sans"/>
                <a:ea typeface="Open Sans"/>
                <a:cs typeface="Open Sans"/>
                <a:sym typeface="Open Sans"/>
              </a:endParaRPr>
            </a:p>
          </p:txBody>
        </p:sp>
      </p:grpSp>
      <p:sp>
        <p:nvSpPr>
          <p:cNvPr id="846" name="Google Shape;846;p57"/>
          <p:cNvSpPr txBox="1"/>
          <p:nvPr/>
        </p:nvSpPr>
        <p:spPr>
          <a:xfrm>
            <a:off x="6765112" y="3495129"/>
            <a:ext cx="7751400" cy="797700"/>
          </a:xfrm>
          <a:prstGeom prst="rect">
            <a:avLst/>
          </a:prstGeom>
          <a:noFill/>
          <a:ln w="12175" cap="flat" cmpd="sng">
            <a:solidFill>
              <a:srgbClr val="7E7E7E"/>
            </a:solidFill>
            <a:prstDash val="solid"/>
            <a:round/>
            <a:headEnd type="none" w="sm" len="sm"/>
            <a:tailEnd type="none" w="sm" len="sm"/>
          </a:ln>
        </p:spPr>
        <p:txBody>
          <a:bodyPr spcFirstLastPara="1" wrap="square" lIns="0" tIns="17775" rIns="0" bIns="0" anchor="t" anchorCtr="0">
            <a:noAutofit/>
          </a:bodyPr>
          <a:lstStyle/>
          <a:p>
            <a:pPr marL="92075"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79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47" name="Google Shape;847;p57"/>
          <p:cNvSpPr txBox="1"/>
          <p:nvPr/>
        </p:nvSpPr>
        <p:spPr>
          <a:xfrm>
            <a:off x="6771209" y="3724695"/>
            <a:ext cx="7739400" cy="690600"/>
          </a:xfrm>
          <a:prstGeom prst="rect">
            <a:avLst/>
          </a:prstGeom>
          <a:noFill/>
          <a:ln>
            <a:noFill/>
          </a:ln>
        </p:spPr>
        <p:txBody>
          <a:bodyPr spcFirstLastPara="1" wrap="square" lIns="0" tIns="13325" rIns="0" bIns="0" anchor="t" anchorCtr="0">
            <a:noAutofit/>
          </a:bodyPr>
          <a:lstStyle/>
          <a:p>
            <a:pPr marL="122552"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Command: ‘</a:t>
            </a:r>
            <a:r>
              <a:rPr lang="en-US" sz="2200" b="0" i="1" u="none" strike="noStrike" cap="none">
                <a:solidFill>
                  <a:schemeClr val="tx1">
                    <a:lumMod val="75000"/>
                    <a:lumOff val="25000"/>
                  </a:schemeClr>
                </a:solidFill>
                <a:latin typeface="Open Sans"/>
                <a:ea typeface="Open Sans"/>
                <a:cs typeface="Open Sans"/>
                <a:sym typeface="Open Sans"/>
              </a:rPr>
              <a:t>git config --global</a:t>
            </a:r>
            <a:r>
              <a:rPr lang="en-US" sz="2200" b="0"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7" name="Brandline_LVC">
            <a:extLst>
              <a:ext uri="{FF2B5EF4-FFF2-40B4-BE49-F238E27FC236}">
                <a16:creationId xmlns:a16="http://schemas.microsoft.com/office/drawing/2014/main" id="{0CD85F15-2215-36E1-190E-2C43DCE8BE4D}"/>
              </a:ext>
            </a:extLst>
          </p:cNvPr>
          <p:cNvSpPr/>
          <p:nvPr/>
        </p:nvSpPr>
        <p:spPr>
          <a:xfrm>
            <a:off x="5575300" y="816324"/>
            <a:ext cx="5109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5" name="Google Shape;855;p58"/>
          <p:cNvSpPr txBox="1">
            <a:spLocks noGrp="1"/>
          </p:cNvSpPr>
          <p:nvPr>
            <p:ph type="title"/>
          </p:nvPr>
        </p:nvSpPr>
        <p:spPr>
          <a:xfrm>
            <a:off x="1297626" y="436395"/>
            <a:ext cx="9696532" cy="665045"/>
          </a:xfrm>
          <a:noFill/>
          <a:ln>
            <a:noFill/>
          </a:ln>
        </p:spPr>
        <p:txBody>
          <a:bodyPr spcFirstLastPara="1" wrap="square" lIns="91425" tIns="45700" rIns="91425" bIns="45700" anchor="ctr" anchorCtr="0">
            <a:noAutofit/>
          </a:bodyPr>
          <a:lstStyle/>
          <a:p>
            <a:pPr lvl="0"/>
            <a:r>
              <a:rPr lang="en-US" dirty="0">
                <a:sym typeface="Open Sans"/>
              </a:rPr>
              <a:t>Create and Clone a GitHub Repository</a:t>
            </a:r>
            <a:endParaRPr lang="en-US" dirty="0"/>
          </a:p>
        </p:txBody>
      </p:sp>
      <p:sp>
        <p:nvSpPr>
          <p:cNvPr id="856" name="Google Shape;856;p58"/>
          <p:cNvSpPr txBox="1"/>
          <p:nvPr/>
        </p:nvSpPr>
        <p:spPr>
          <a:xfrm>
            <a:off x="12930250" y="182400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20 Min.</a:t>
            </a:r>
            <a:endParaRPr sz="2200" b="1" i="0" u="none" strike="noStrike" cap="none">
              <a:solidFill>
                <a:srgbClr val="3F3F3F"/>
              </a:solidFill>
              <a:latin typeface="Open Sans"/>
              <a:ea typeface="Open Sans"/>
              <a:cs typeface="Open Sans"/>
              <a:sym typeface="Open Sans"/>
            </a:endParaRPr>
          </a:p>
        </p:txBody>
      </p:sp>
      <p:sp>
        <p:nvSpPr>
          <p:cNvPr id="9" name="Text Placeholder 2">
            <a:extLst>
              <a:ext uri="{FF2B5EF4-FFF2-40B4-BE49-F238E27FC236}">
                <a16:creationId xmlns:a16="http://schemas.microsoft.com/office/drawing/2014/main" id="{5C2547E4-F2D2-770A-426E-CBC8BBC4E1F8}"/>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given a project to create a GitHub repository. Share the project files with your coworkers and clone the GitHub repository shared by your coworker to access the project files.</a:t>
            </a:r>
          </a:p>
          <a:p>
            <a:endParaRPr lang="en-US" dirty="0"/>
          </a:p>
          <a:p>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862" name="Google Shape;862;p59"/>
          <p:cNvSpPr txBox="1"/>
          <p:nvPr/>
        </p:nvSpPr>
        <p:spPr>
          <a:xfrm>
            <a:off x="2133600" y="2057400"/>
            <a:ext cx="7074000" cy="3594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Steps to create and clone a GitHub repository :</a:t>
            </a:r>
            <a:endParaRPr sz="2200" b="1" i="0" u="none" strike="noStrike" cap="none">
              <a:solidFill>
                <a:schemeClr val="tx1">
                  <a:lumMod val="75000"/>
                  <a:lumOff val="25000"/>
                </a:schemeClr>
              </a:solidFill>
              <a:latin typeface="Open Sans"/>
              <a:ea typeface="Open Sans"/>
              <a:cs typeface="Open Sans"/>
              <a:sym typeface="Open Sans"/>
            </a:endParaRPr>
          </a:p>
          <a:p>
            <a:pPr marL="457200" marR="0" lvl="0" indent="-228600" algn="l" rtl="0">
              <a:lnSpc>
                <a:spcPct val="90000"/>
              </a:lnSpc>
              <a:spcBef>
                <a:spcPts val="100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a:solidFill>
                  <a:schemeClr val="tx1">
                    <a:lumMod val="75000"/>
                    <a:lumOff val="25000"/>
                  </a:schemeClr>
                </a:solidFill>
                <a:latin typeface="Open Sans"/>
                <a:ea typeface="Open Sans"/>
                <a:cs typeface="Open Sans"/>
                <a:sym typeface="Open Sans"/>
              </a:rPr>
              <a:t>Create a new </a:t>
            </a:r>
            <a:r>
              <a:rPr lang="en-US" sz="2200" b="0" i="0" u="none" strike="noStrike" cap="none" err="1">
                <a:solidFill>
                  <a:schemeClr val="tx1">
                    <a:lumMod val="75000"/>
                    <a:lumOff val="25000"/>
                  </a:schemeClr>
                </a:solidFill>
                <a:latin typeface="Open Sans"/>
                <a:ea typeface="Open Sans"/>
                <a:cs typeface="Open Sans"/>
                <a:sym typeface="Open Sans"/>
              </a:rPr>
              <a:t>github</a:t>
            </a:r>
            <a:r>
              <a:rPr lang="en-US" sz="2200" b="0" i="0" u="none" strike="noStrike" cap="none">
                <a:solidFill>
                  <a:schemeClr val="tx1">
                    <a:lumMod val="75000"/>
                    <a:lumOff val="25000"/>
                  </a:schemeClr>
                </a:solidFill>
                <a:latin typeface="Open Sans"/>
                <a:ea typeface="Open Sans"/>
                <a:cs typeface="Open Sans"/>
                <a:sym typeface="Open Sans"/>
              </a:rPr>
              <a:t> repository.</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a:solidFill>
                  <a:schemeClr val="tx1">
                    <a:lumMod val="75000"/>
                    <a:lumOff val="25000"/>
                  </a:schemeClr>
                </a:solidFill>
                <a:latin typeface="Open Sans"/>
                <a:ea typeface="Open Sans"/>
                <a:cs typeface="Open Sans"/>
                <a:sym typeface="Open Sans"/>
              </a:rPr>
              <a:t>Edit the README file.</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Arial"/>
              <a:buAutoNum type="arabicPeriod"/>
            </a:pPr>
            <a:r>
              <a:rPr lang="en-US" sz="2200" b="0" i="0" u="none" strike="noStrike" cap="none">
                <a:solidFill>
                  <a:schemeClr val="tx1">
                    <a:lumMod val="75000"/>
                    <a:lumOff val="25000"/>
                  </a:schemeClr>
                </a:solidFill>
                <a:latin typeface="Open Sans"/>
                <a:ea typeface="Open Sans"/>
                <a:cs typeface="Open Sans"/>
                <a:sym typeface="Open Sans"/>
              </a:rPr>
              <a:t>Upload a file to the repository.</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1000"/>
              </a:spcBef>
              <a:spcAft>
                <a:spcPts val="0"/>
              </a:spcAft>
              <a:buClr>
                <a:srgbClr val="3F3F3F"/>
              </a:buClr>
              <a:buSzPts val="2200"/>
              <a:buFont typeface="Open Sans"/>
              <a:buAutoNum type="arabicPeriod"/>
            </a:pPr>
            <a:r>
              <a:rPr lang="en-US" sz="2200" b="0" i="0" u="none" strike="noStrike" cap="none">
                <a:solidFill>
                  <a:schemeClr val="tx1">
                    <a:lumMod val="75000"/>
                    <a:lumOff val="25000"/>
                  </a:schemeClr>
                </a:solidFill>
                <a:latin typeface="Open Sans"/>
                <a:ea typeface="Open Sans"/>
                <a:cs typeface="Open Sans"/>
                <a:sym typeface="Open Sans"/>
              </a:rPr>
              <a:t>Clone the </a:t>
            </a:r>
            <a:r>
              <a:rPr lang="en-US" sz="2200" b="0" i="0" u="none" strike="noStrike" cap="none" err="1">
                <a:solidFill>
                  <a:schemeClr val="tx1">
                    <a:lumMod val="75000"/>
                    <a:lumOff val="25000"/>
                  </a:schemeClr>
                </a:solidFill>
                <a:latin typeface="Open Sans"/>
                <a:ea typeface="Open Sans"/>
                <a:cs typeface="Open Sans"/>
                <a:sym typeface="Open Sans"/>
              </a:rPr>
              <a:t>github</a:t>
            </a:r>
            <a:r>
              <a:rPr lang="en-US" sz="2200" b="0" i="0" u="none" strike="noStrike" cap="none">
                <a:solidFill>
                  <a:schemeClr val="tx1">
                    <a:lumMod val="75000"/>
                    <a:lumOff val="25000"/>
                  </a:schemeClr>
                </a:solidFill>
                <a:latin typeface="Open Sans"/>
                <a:ea typeface="Open Sans"/>
                <a:cs typeface="Open Sans"/>
                <a:sym typeface="Open Sans"/>
              </a:rPr>
              <a:t> repository.</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586C58AD-5BA8-D12C-6F21-32C332981F6E}"/>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0"/>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sym typeface="Open Sans"/>
              </a:rPr>
              <a:t>Fork, Push, and Pull in Git</a:t>
            </a:r>
          </a:p>
          <a:p>
            <a:pPr lvl="0"/>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29" name="Text Placeholder 43">
            <a:extLst>
              <a:ext uri="{FF2B5EF4-FFF2-40B4-BE49-F238E27FC236}">
                <a16:creationId xmlns:a16="http://schemas.microsoft.com/office/drawing/2014/main" id="{E5BC0AA6-D624-4553-08A4-3030E628D946}"/>
              </a:ext>
            </a:extLst>
          </p:cNvPr>
          <p:cNvSpPr>
            <a:spLocks noGrp="1"/>
          </p:cNvSpPr>
          <p:nvPr>
            <p:ph type="body" sz="quarter" idx="11"/>
          </p:nvPr>
        </p:nvSpPr>
        <p:spPr>
          <a:xfrm>
            <a:off x="1332875" y="2758746"/>
            <a:ext cx="9036000" cy="1011600"/>
          </a:xfrm>
        </p:spPr>
        <p:txBody>
          <a:bodyPr/>
          <a:lstStyle/>
          <a:p>
            <a:r>
              <a:rPr lang="en-US" dirty="0"/>
              <a:t>List the preferred tools for Source Code Management</a:t>
            </a:r>
          </a:p>
        </p:txBody>
      </p:sp>
      <p:sp>
        <p:nvSpPr>
          <p:cNvPr id="35" name="Text Placeholder 43">
            <a:extLst>
              <a:ext uri="{FF2B5EF4-FFF2-40B4-BE49-F238E27FC236}">
                <a16:creationId xmlns:a16="http://schemas.microsoft.com/office/drawing/2014/main" id="{E33C1F3D-FCE7-B3D9-6CDA-9C292DED9241}"/>
              </a:ext>
            </a:extLst>
          </p:cNvPr>
          <p:cNvSpPr txBox="1">
            <a:spLocks/>
          </p:cNvSpPr>
          <p:nvPr/>
        </p:nvSpPr>
        <p:spPr>
          <a:xfrm>
            <a:off x="1324635" y="3556697"/>
            <a:ext cx="9036000" cy="596831"/>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Demonstrate the workflow of Git</a:t>
            </a:r>
          </a:p>
        </p:txBody>
      </p:sp>
      <p:sp>
        <p:nvSpPr>
          <p:cNvPr id="42" name="Text Placeholder 43">
            <a:extLst>
              <a:ext uri="{FF2B5EF4-FFF2-40B4-BE49-F238E27FC236}">
                <a16:creationId xmlns:a16="http://schemas.microsoft.com/office/drawing/2014/main" id="{C7ACCD75-8E39-202D-D575-1BB5496AD966}"/>
              </a:ext>
            </a:extLst>
          </p:cNvPr>
          <p:cNvSpPr txBox="1">
            <a:spLocks/>
          </p:cNvSpPr>
          <p:nvPr/>
        </p:nvSpPr>
        <p:spPr>
          <a:xfrm>
            <a:off x="1321168" y="4357638"/>
            <a:ext cx="9036000" cy="683742"/>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Illustrate GitHub as a Source Code Management tool</a:t>
            </a:r>
          </a:p>
        </p:txBody>
      </p:sp>
      <p:sp>
        <p:nvSpPr>
          <p:cNvPr id="49" name="Text Placeholder 43">
            <a:extLst>
              <a:ext uri="{FF2B5EF4-FFF2-40B4-BE49-F238E27FC236}">
                <a16:creationId xmlns:a16="http://schemas.microsoft.com/office/drawing/2014/main" id="{B1C8F085-9134-F49D-F12C-6FBF2A3116A9}"/>
              </a:ext>
            </a:extLst>
          </p:cNvPr>
          <p:cNvSpPr txBox="1">
            <a:spLocks/>
          </p:cNvSpPr>
          <p:nvPr/>
        </p:nvSpPr>
        <p:spPr>
          <a:xfrm>
            <a:off x="1325284" y="5184437"/>
            <a:ext cx="9036000" cy="467094"/>
          </a:xfrm>
          <a:prstGeom prst="rect">
            <a:avLst/>
          </a:prstGeom>
        </p:spPr>
        <p:txBody>
          <a:bodyPr vert="horz" lIns="91440" tIns="45720" rIns="91440" bIns="45720" rtlCol="0" anchor="t">
            <a:normAutofit fontScale="92500"/>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Demonstrate branching, switching branches, and merging branches in Git</a:t>
            </a:r>
          </a:p>
        </p:txBody>
      </p:sp>
      <p:sp>
        <p:nvSpPr>
          <p:cNvPr id="2" name="Rectangle 1" hidden="1">
            <a:extLst>
              <a:ext uri="{FF2B5EF4-FFF2-40B4-BE49-F238E27FC236}">
                <a16:creationId xmlns:a16="http://schemas.microsoft.com/office/drawing/2014/main" id="{5D103890-C9FB-828A-F9A8-DAC720AC7704}"/>
              </a:ext>
            </a:extLst>
          </p:cNvPr>
          <p:cNvSpPr>
            <a:spLocks/>
          </p:cNvSpPr>
          <p:nvPr/>
        </p:nvSpPr>
        <p:spPr>
          <a:xfrm>
            <a:off x="1239953" y="4715076"/>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blue and white circle with a white circle&#10;&#10;Description automatically generated with low confidence">
            <a:extLst>
              <a:ext uri="{FF2B5EF4-FFF2-40B4-BE49-F238E27FC236}">
                <a16:creationId xmlns:a16="http://schemas.microsoft.com/office/drawing/2014/main" id="{CAEBD2DC-8C64-B410-D0E0-ADB6EA48F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2820824"/>
            <a:ext cx="396244" cy="387931"/>
          </a:xfrm>
          <a:prstGeom prst="rect">
            <a:avLst/>
          </a:prstGeom>
        </p:spPr>
      </p:pic>
      <p:pic>
        <p:nvPicPr>
          <p:cNvPr id="4" name="Picture 3" descr="A blue and white circle with a white circle&#10;&#10;Description automatically generated with low confidence">
            <a:extLst>
              <a:ext uri="{FF2B5EF4-FFF2-40B4-BE49-F238E27FC236}">
                <a16:creationId xmlns:a16="http://schemas.microsoft.com/office/drawing/2014/main" id="{901F3DBE-B4A1-C6EC-BD1B-A2CA6C26B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5223665"/>
            <a:ext cx="396244" cy="387931"/>
          </a:xfrm>
          <a:prstGeom prst="rect">
            <a:avLst/>
          </a:prstGeom>
        </p:spPr>
      </p:pic>
      <p:pic>
        <p:nvPicPr>
          <p:cNvPr id="5" name="Picture 4" descr="A blue and white circle with a white circle&#10;&#10;Description automatically generated with low confidence">
            <a:extLst>
              <a:ext uri="{FF2B5EF4-FFF2-40B4-BE49-F238E27FC236}">
                <a16:creationId xmlns:a16="http://schemas.microsoft.com/office/drawing/2014/main" id="{54089C06-CC8C-2CBE-0725-749C057A0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4426106"/>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B06E8C19-9CFB-C74B-3E43-CC8B02B53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3615552"/>
            <a:ext cx="396244" cy="38793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1"/>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dirty="0">
                <a:sym typeface="Open Sans"/>
              </a:rPr>
              <a:t>Fork, Push, and Pull in Git</a:t>
            </a:r>
          </a:p>
        </p:txBody>
      </p:sp>
      <p:grpSp>
        <p:nvGrpSpPr>
          <p:cNvPr id="875" name="Google Shape;875;p61"/>
          <p:cNvGrpSpPr/>
          <p:nvPr/>
        </p:nvGrpSpPr>
        <p:grpSpPr>
          <a:xfrm>
            <a:off x="2029314" y="4627497"/>
            <a:ext cx="3218502" cy="3395026"/>
            <a:chOff x="2088945" y="4011271"/>
            <a:chExt cx="3218502" cy="3395026"/>
          </a:xfrm>
        </p:grpSpPr>
        <p:pic>
          <p:nvPicPr>
            <p:cNvPr id="876" name="Google Shape;876;p61"/>
            <p:cNvPicPr preferRelativeResize="0"/>
            <p:nvPr/>
          </p:nvPicPr>
          <p:blipFill rotWithShape="1">
            <a:blip r:embed="rId3">
              <a:alphaModFix/>
            </a:blip>
            <a:srcRect/>
            <a:stretch/>
          </p:blipFill>
          <p:spPr>
            <a:xfrm>
              <a:off x="2624038" y="4651839"/>
              <a:ext cx="2188175" cy="2107958"/>
            </a:xfrm>
            <a:prstGeom prst="rect">
              <a:avLst/>
            </a:prstGeom>
            <a:noFill/>
            <a:ln w="9525" cap="flat" cmpd="sng">
              <a:solidFill>
                <a:srgbClr val="000000"/>
              </a:solidFill>
              <a:prstDash val="solid"/>
              <a:round/>
              <a:headEnd type="none" w="sm" len="sm"/>
              <a:tailEnd type="none" w="sm" len="sm"/>
            </a:ln>
          </p:spPr>
        </p:pic>
        <p:sp>
          <p:nvSpPr>
            <p:cNvPr id="877" name="Google Shape;877;p61"/>
            <p:cNvSpPr txBox="1"/>
            <p:nvPr/>
          </p:nvSpPr>
          <p:spPr>
            <a:xfrm>
              <a:off x="3698247" y="6759797"/>
              <a:ext cx="16092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tx1">
                      <a:lumMod val="75000"/>
                      <a:lumOff val="25000"/>
                    </a:schemeClr>
                  </a:solidFill>
                  <a:latin typeface="Open Sans"/>
                  <a:ea typeface="Open Sans"/>
                  <a:cs typeface="Open Sans"/>
                  <a:sym typeface="Open Sans"/>
                </a:rPr>
                <a:t>Local repository</a:t>
              </a:r>
              <a:endParaRPr sz="1800" b="0" i="0" u="none" strike="noStrike" cap="none">
                <a:solidFill>
                  <a:schemeClr val="tx1">
                    <a:lumMod val="75000"/>
                    <a:lumOff val="25000"/>
                  </a:schemeClr>
                </a:solidFill>
                <a:latin typeface="Open Sans"/>
                <a:ea typeface="Open Sans"/>
                <a:cs typeface="Open Sans"/>
                <a:sym typeface="Open Sans"/>
              </a:endParaRPr>
            </a:p>
          </p:txBody>
        </p:sp>
        <p:sp>
          <p:nvSpPr>
            <p:cNvPr id="878" name="Google Shape;878;p61"/>
            <p:cNvSpPr txBox="1"/>
            <p:nvPr/>
          </p:nvSpPr>
          <p:spPr>
            <a:xfrm>
              <a:off x="2088945" y="4011271"/>
              <a:ext cx="15687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tx1">
                      <a:lumMod val="75000"/>
                      <a:lumOff val="25000"/>
                    </a:schemeClr>
                  </a:solidFill>
                  <a:latin typeface="Open Sans"/>
                  <a:ea typeface="Open Sans"/>
                  <a:cs typeface="Open Sans"/>
                  <a:sym typeface="Open Sans"/>
                </a:rPr>
                <a:t>Remote repository</a:t>
              </a:r>
              <a:endParaRPr sz="1800" b="0" i="0" u="none" strike="noStrike" cap="none">
                <a:solidFill>
                  <a:schemeClr val="tx1">
                    <a:lumMod val="75000"/>
                    <a:lumOff val="25000"/>
                  </a:schemeClr>
                </a:solidFill>
                <a:latin typeface="Open Sans"/>
                <a:ea typeface="Open Sans"/>
                <a:cs typeface="Open Sans"/>
                <a:sym typeface="Open Sans"/>
              </a:endParaRPr>
            </a:p>
          </p:txBody>
        </p:sp>
        <p:sp>
          <p:nvSpPr>
            <p:cNvPr id="879" name="Google Shape;879;p61"/>
            <p:cNvSpPr txBox="1"/>
            <p:nvPr/>
          </p:nvSpPr>
          <p:spPr>
            <a:xfrm>
              <a:off x="3768823" y="4648321"/>
              <a:ext cx="7509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tx1">
                      <a:lumMod val="75000"/>
                      <a:lumOff val="25000"/>
                    </a:schemeClr>
                  </a:solidFill>
                  <a:latin typeface="Open Sans"/>
                  <a:ea typeface="Open Sans"/>
                  <a:cs typeface="Open Sans"/>
                  <a:sym typeface="Open Sans"/>
                </a:rPr>
                <a:t>Push</a:t>
              </a:r>
              <a:endParaRPr sz="1800" b="0" i="0" u="none" strike="noStrike" cap="none">
                <a:solidFill>
                  <a:schemeClr val="tx1">
                    <a:lumMod val="75000"/>
                    <a:lumOff val="25000"/>
                  </a:schemeClr>
                </a:solidFill>
                <a:latin typeface="Open Sans"/>
                <a:ea typeface="Open Sans"/>
                <a:cs typeface="Open Sans"/>
                <a:sym typeface="Open Sans"/>
              </a:endParaRPr>
            </a:p>
          </p:txBody>
        </p:sp>
        <p:sp>
          <p:nvSpPr>
            <p:cNvPr id="880" name="Google Shape;880;p61"/>
            <p:cNvSpPr txBox="1"/>
            <p:nvPr/>
          </p:nvSpPr>
          <p:spPr>
            <a:xfrm>
              <a:off x="2356491" y="6469978"/>
              <a:ext cx="16092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tx1">
                      <a:lumMod val="75000"/>
                      <a:lumOff val="25000"/>
                    </a:schemeClr>
                  </a:solidFill>
                  <a:latin typeface="Open Sans"/>
                  <a:ea typeface="Open Sans"/>
                  <a:cs typeface="Open Sans"/>
                  <a:sym typeface="Open Sans"/>
                </a:rPr>
                <a:t>Pull</a:t>
              </a:r>
              <a:endParaRPr sz="1800" b="0" i="0" u="none" strike="noStrike" cap="none">
                <a:solidFill>
                  <a:schemeClr val="tx1">
                    <a:lumMod val="75000"/>
                    <a:lumOff val="25000"/>
                  </a:schemeClr>
                </a:solidFill>
                <a:latin typeface="Open Sans"/>
                <a:ea typeface="Open Sans"/>
                <a:cs typeface="Open Sans"/>
                <a:sym typeface="Open Sans"/>
              </a:endParaRPr>
            </a:p>
          </p:txBody>
        </p:sp>
      </p:grpSp>
      <p:sp>
        <p:nvSpPr>
          <p:cNvPr id="881" name="Google Shape;881;p61"/>
          <p:cNvSpPr/>
          <p:nvPr/>
        </p:nvSpPr>
        <p:spPr>
          <a:xfrm>
            <a:off x="4755557" y="2219181"/>
            <a:ext cx="9335100" cy="1170300"/>
          </a:xfrm>
          <a:prstGeom prst="rect">
            <a:avLst/>
          </a:prstGeom>
          <a:solidFill>
            <a:srgbClr val="D9E2F3"/>
          </a:solidFill>
          <a:ln w="25400" cap="flat" cmpd="sng">
            <a:solidFill>
              <a:srgbClr val="B6C8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pic>
        <p:nvPicPr>
          <p:cNvPr id="882" name="Google Shape;882;p61"/>
          <p:cNvPicPr preferRelativeResize="0"/>
          <p:nvPr/>
        </p:nvPicPr>
        <p:blipFill rotWithShape="1">
          <a:blip r:embed="rId4">
            <a:alphaModFix/>
          </a:blip>
          <a:srcRect/>
          <a:stretch/>
        </p:blipFill>
        <p:spPr>
          <a:xfrm>
            <a:off x="2565400" y="1769165"/>
            <a:ext cx="2183800" cy="1993341"/>
          </a:xfrm>
          <a:prstGeom prst="rect">
            <a:avLst/>
          </a:prstGeom>
          <a:noFill/>
          <a:ln w="9525" cap="flat" cmpd="sng">
            <a:solidFill>
              <a:srgbClr val="000000"/>
            </a:solidFill>
            <a:prstDash val="solid"/>
            <a:round/>
            <a:headEnd type="none" w="sm" len="sm"/>
            <a:tailEnd type="none" w="sm" len="sm"/>
          </a:ln>
        </p:spPr>
      </p:pic>
      <p:sp>
        <p:nvSpPr>
          <p:cNvPr id="883" name="Google Shape;883;p61"/>
          <p:cNvSpPr/>
          <p:nvPr/>
        </p:nvSpPr>
        <p:spPr>
          <a:xfrm>
            <a:off x="4744792" y="5559394"/>
            <a:ext cx="9364800" cy="1557600"/>
          </a:xfrm>
          <a:prstGeom prst="rect">
            <a:avLst/>
          </a:prstGeom>
          <a:solidFill>
            <a:srgbClr val="D9E2F3"/>
          </a:solidFill>
          <a:ln w="25400" cap="flat" cmpd="sng">
            <a:solidFill>
              <a:srgbClr val="B6C8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884" name="Google Shape;884;p61"/>
          <p:cNvSpPr txBox="1"/>
          <p:nvPr/>
        </p:nvSpPr>
        <p:spPr>
          <a:xfrm>
            <a:off x="4909931" y="2420262"/>
            <a:ext cx="8925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Fork is a copy of a repository. Forking a repository allows you to freely modify with changes without affecting the original project.</a:t>
            </a:r>
            <a:endParaRPr sz="1400" b="0" i="0" u="none" strike="noStrike" cap="none">
              <a:solidFill>
                <a:schemeClr val="tx1">
                  <a:lumMod val="75000"/>
                  <a:lumOff val="25000"/>
                </a:schemeClr>
              </a:solidFill>
              <a:latin typeface="Arial"/>
              <a:ea typeface="Arial"/>
              <a:cs typeface="Arial"/>
              <a:sym typeface="Arial"/>
            </a:endParaRPr>
          </a:p>
        </p:txBody>
      </p:sp>
      <p:sp>
        <p:nvSpPr>
          <p:cNvPr id="885" name="Google Shape;885;p61"/>
          <p:cNvSpPr txBox="1"/>
          <p:nvPr/>
        </p:nvSpPr>
        <p:spPr>
          <a:xfrm>
            <a:off x="4909931" y="5659026"/>
            <a:ext cx="8898900" cy="14469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Push helps the content to upload from the local repository to the remote repository.</a:t>
            </a:r>
            <a:endParaRPr sz="1400" b="0" i="0" u="none" strike="noStrike" cap="none">
              <a:solidFill>
                <a:schemeClr val="tx1">
                  <a:lumMod val="75000"/>
                  <a:lumOff val="25000"/>
                </a:schemeClr>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a:solidFill>
                  <a:schemeClr val="tx1">
                    <a:lumMod val="75000"/>
                    <a:lumOff val="25000"/>
                  </a:schemeClr>
                </a:solidFill>
                <a:latin typeface="Open Sans"/>
                <a:ea typeface="Open Sans"/>
                <a:cs typeface="Open Sans"/>
                <a:sym typeface="Open Sans"/>
              </a:rPr>
              <a:t>Pull helps the content to download from the remote repository to the local repository.</a:t>
            </a:r>
            <a:endParaRPr sz="1400" b="0" i="0" u="none" strike="noStrike" cap="none">
              <a:solidFill>
                <a:schemeClr val="tx1">
                  <a:lumMod val="75000"/>
                  <a:lumOff val="25000"/>
                </a:schemeClr>
              </a:solidFill>
              <a:latin typeface="Arial"/>
              <a:ea typeface="Arial"/>
              <a:cs typeface="Arial"/>
              <a:sym typeface="Arial"/>
            </a:endParaRPr>
          </a:p>
        </p:txBody>
      </p:sp>
      <p:sp>
        <p:nvSpPr>
          <p:cNvPr id="10" name="Brandline_LVC">
            <a:extLst>
              <a:ext uri="{FF2B5EF4-FFF2-40B4-BE49-F238E27FC236}">
                <a16:creationId xmlns:a16="http://schemas.microsoft.com/office/drawing/2014/main" id="{A387D08E-B435-DF91-F098-14AA5FEB3354}"/>
              </a:ext>
            </a:extLst>
          </p:cNvPr>
          <p:cNvSpPr/>
          <p:nvPr/>
        </p:nvSpPr>
        <p:spPr>
          <a:xfrm>
            <a:off x="5295900" y="816705"/>
            <a:ext cx="56734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62"/>
          <p:cNvSpPr txBox="1"/>
          <p:nvPr/>
        </p:nvSpPr>
        <p:spPr>
          <a:xfrm>
            <a:off x="2187025" y="1309547"/>
            <a:ext cx="11882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steps to create a repository in GitHub using fork and pull requests are:</a:t>
            </a: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892" name="Google Shape;892;p62"/>
          <p:cNvGrpSpPr/>
          <p:nvPr/>
        </p:nvGrpSpPr>
        <p:grpSpPr>
          <a:xfrm>
            <a:off x="2870395" y="2120970"/>
            <a:ext cx="10724036" cy="5359009"/>
            <a:chOff x="2870395" y="2120970"/>
            <a:chExt cx="10724036" cy="5359009"/>
          </a:xfrm>
        </p:grpSpPr>
        <p:grpSp>
          <p:nvGrpSpPr>
            <p:cNvPr id="893" name="Google Shape;893;p62"/>
            <p:cNvGrpSpPr/>
            <p:nvPr/>
          </p:nvGrpSpPr>
          <p:grpSpPr>
            <a:xfrm>
              <a:off x="2960561" y="2120970"/>
              <a:ext cx="5845491" cy="962025"/>
              <a:chOff x="4778" y="251"/>
              <a:chExt cx="9206" cy="1515"/>
            </a:xfrm>
          </p:grpSpPr>
          <p:sp>
            <p:nvSpPr>
              <p:cNvPr id="894" name="Google Shape;894;p62"/>
              <p:cNvSpPr/>
              <p:nvPr/>
            </p:nvSpPr>
            <p:spPr>
              <a:xfrm>
                <a:off x="5584" y="335"/>
                <a:ext cx="8400" cy="1200"/>
              </a:xfrm>
              <a:prstGeom prst="rect">
                <a:avLst/>
              </a:prstGeom>
              <a:solidFill>
                <a:srgbClr val="BBD6EE"/>
              </a:solidFill>
              <a:ln w="12175" cap="flat" cmpd="sng">
                <a:solidFill>
                  <a:schemeClr val="l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95" name="Google Shape;895;p62"/>
              <p:cNvSpPr/>
              <p:nvPr/>
            </p:nvSpPr>
            <p:spPr>
              <a:xfrm>
                <a:off x="4778" y="251"/>
                <a:ext cx="1536" cy="1515"/>
              </a:xfrm>
              <a:custGeom>
                <a:avLst/>
                <a:gdLst/>
                <a:ahLst/>
                <a:cxnLst/>
                <a:rect l="l" t="t" r="r" b="b"/>
                <a:pathLst>
                  <a:path w="1536" h="1515" extrusionOk="0">
                    <a:moveTo>
                      <a:pt x="768" y="0"/>
                    </a:moveTo>
                    <a:lnTo>
                      <a:pt x="694" y="3"/>
                    </a:lnTo>
                    <a:lnTo>
                      <a:pt x="622" y="14"/>
                    </a:lnTo>
                    <a:lnTo>
                      <a:pt x="553" y="30"/>
                    </a:lnTo>
                    <a:lnTo>
                      <a:pt x="486" y="53"/>
                    </a:lnTo>
                    <a:lnTo>
                      <a:pt x="422" y="81"/>
                    </a:lnTo>
                    <a:lnTo>
                      <a:pt x="361" y="115"/>
                    </a:lnTo>
                    <a:lnTo>
                      <a:pt x="304" y="154"/>
                    </a:lnTo>
                    <a:lnTo>
                      <a:pt x="250" y="198"/>
                    </a:lnTo>
                    <a:lnTo>
                      <a:pt x="201" y="246"/>
                    </a:lnTo>
                    <a:lnTo>
                      <a:pt x="157" y="299"/>
                    </a:lnTo>
                    <a:lnTo>
                      <a:pt x="117" y="355"/>
                    </a:lnTo>
                    <a:lnTo>
                      <a:pt x="83" y="415"/>
                    </a:lnTo>
                    <a:lnTo>
                      <a:pt x="54" y="478"/>
                    </a:lnTo>
                    <a:lnTo>
                      <a:pt x="31" y="545"/>
                    </a:lnTo>
                    <a:lnTo>
                      <a:pt x="14" y="613"/>
                    </a:lnTo>
                    <a:lnTo>
                      <a:pt x="4" y="684"/>
                    </a:lnTo>
                    <a:lnTo>
                      <a:pt x="0" y="757"/>
                    </a:lnTo>
                    <a:lnTo>
                      <a:pt x="4" y="830"/>
                    </a:lnTo>
                    <a:lnTo>
                      <a:pt x="14" y="901"/>
                    </a:lnTo>
                    <a:lnTo>
                      <a:pt x="31" y="970"/>
                    </a:lnTo>
                    <a:lnTo>
                      <a:pt x="54" y="1036"/>
                    </a:lnTo>
                    <a:lnTo>
                      <a:pt x="83" y="1099"/>
                    </a:lnTo>
                    <a:lnTo>
                      <a:pt x="117" y="1159"/>
                    </a:lnTo>
                    <a:lnTo>
                      <a:pt x="157" y="1215"/>
                    </a:lnTo>
                    <a:lnTo>
                      <a:pt x="201" y="1268"/>
                    </a:lnTo>
                    <a:lnTo>
                      <a:pt x="250" y="1316"/>
                    </a:lnTo>
                    <a:lnTo>
                      <a:pt x="304" y="1360"/>
                    </a:lnTo>
                    <a:lnTo>
                      <a:pt x="361" y="1399"/>
                    </a:lnTo>
                    <a:lnTo>
                      <a:pt x="422" y="1433"/>
                    </a:lnTo>
                    <a:lnTo>
                      <a:pt x="486" y="1461"/>
                    </a:lnTo>
                    <a:lnTo>
                      <a:pt x="553" y="1484"/>
                    </a:lnTo>
                    <a:lnTo>
                      <a:pt x="622" y="1501"/>
                    </a:lnTo>
                    <a:lnTo>
                      <a:pt x="694" y="1511"/>
                    </a:lnTo>
                    <a:lnTo>
                      <a:pt x="768" y="1514"/>
                    </a:lnTo>
                    <a:lnTo>
                      <a:pt x="842" y="1511"/>
                    </a:lnTo>
                    <a:lnTo>
                      <a:pt x="914" y="1501"/>
                    </a:lnTo>
                    <a:lnTo>
                      <a:pt x="984" y="1484"/>
                    </a:lnTo>
                    <a:lnTo>
                      <a:pt x="1051" y="1461"/>
                    </a:lnTo>
                    <a:lnTo>
                      <a:pt x="1115" y="1433"/>
                    </a:lnTo>
                    <a:lnTo>
                      <a:pt x="1176" y="1399"/>
                    </a:lnTo>
                    <a:lnTo>
                      <a:pt x="1233" y="1360"/>
                    </a:lnTo>
                    <a:lnTo>
                      <a:pt x="1286" y="1316"/>
                    </a:lnTo>
                    <a:lnTo>
                      <a:pt x="1335" y="1268"/>
                    </a:lnTo>
                    <a:lnTo>
                      <a:pt x="1380" y="1215"/>
                    </a:lnTo>
                    <a:lnTo>
                      <a:pt x="1420" y="1159"/>
                    </a:lnTo>
                    <a:lnTo>
                      <a:pt x="1454" y="1099"/>
                    </a:lnTo>
                    <a:lnTo>
                      <a:pt x="1483" y="1036"/>
                    </a:lnTo>
                    <a:lnTo>
                      <a:pt x="1506" y="970"/>
                    </a:lnTo>
                    <a:lnTo>
                      <a:pt x="1523" y="901"/>
                    </a:lnTo>
                    <a:lnTo>
                      <a:pt x="1533" y="830"/>
                    </a:lnTo>
                    <a:lnTo>
                      <a:pt x="1536" y="757"/>
                    </a:lnTo>
                    <a:lnTo>
                      <a:pt x="1533" y="684"/>
                    </a:lnTo>
                    <a:lnTo>
                      <a:pt x="1523" y="613"/>
                    </a:lnTo>
                    <a:lnTo>
                      <a:pt x="1506" y="545"/>
                    </a:lnTo>
                    <a:lnTo>
                      <a:pt x="1483" y="478"/>
                    </a:lnTo>
                    <a:lnTo>
                      <a:pt x="1454" y="415"/>
                    </a:lnTo>
                    <a:lnTo>
                      <a:pt x="1420" y="355"/>
                    </a:lnTo>
                    <a:lnTo>
                      <a:pt x="1380" y="299"/>
                    </a:lnTo>
                    <a:lnTo>
                      <a:pt x="1335" y="246"/>
                    </a:lnTo>
                    <a:lnTo>
                      <a:pt x="1286" y="198"/>
                    </a:lnTo>
                    <a:lnTo>
                      <a:pt x="1233" y="154"/>
                    </a:lnTo>
                    <a:lnTo>
                      <a:pt x="1176" y="115"/>
                    </a:lnTo>
                    <a:lnTo>
                      <a:pt x="1115" y="81"/>
                    </a:lnTo>
                    <a:lnTo>
                      <a:pt x="1051" y="53"/>
                    </a:lnTo>
                    <a:lnTo>
                      <a:pt x="984" y="30"/>
                    </a:lnTo>
                    <a:lnTo>
                      <a:pt x="914" y="14"/>
                    </a:lnTo>
                    <a:lnTo>
                      <a:pt x="842" y="3"/>
                    </a:lnTo>
                    <a:lnTo>
                      <a:pt x="768" y="0"/>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896" name="Google Shape;896;p62"/>
              <p:cNvSpPr txBox="1"/>
              <p:nvPr/>
            </p:nvSpPr>
            <p:spPr>
              <a:xfrm>
                <a:off x="5404" y="728"/>
                <a:ext cx="300" cy="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1</a:t>
                </a:r>
                <a:endParaRPr sz="2200" b="0" i="0" u="none" strike="noStrike" cap="none">
                  <a:solidFill>
                    <a:srgbClr val="FFFFFF"/>
                  </a:solidFill>
                  <a:latin typeface="Open Sans"/>
                  <a:ea typeface="Open Sans"/>
                  <a:cs typeface="Open Sans"/>
                  <a:sym typeface="Open Sans"/>
                </a:endParaRPr>
              </a:p>
            </p:txBody>
          </p:sp>
          <p:sp>
            <p:nvSpPr>
              <p:cNvPr id="897" name="Google Shape;897;p62"/>
              <p:cNvSpPr txBox="1"/>
              <p:nvPr/>
            </p:nvSpPr>
            <p:spPr>
              <a:xfrm>
                <a:off x="6672" y="669"/>
                <a:ext cx="5400" cy="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fork</a:t>
                </a:r>
                <a:endParaRPr sz="2200" b="0" i="0" u="none" strike="noStrike" cap="none">
                  <a:solidFill>
                    <a:srgbClr val="3F3F3F"/>
                  </a:solidFill>
                  <a:latin typeface="Open Sans"/>
                  <a:ea typeface="Open Sans"/>
                  <a:cs typeface="Open Sans"/>
                  <a:sym typeface="Open Sans"/>
                </a:endParaRPr>
              </a:p>
            </p:txBody>
          </p:sp>
        </p:grpSp>
        <p:grpSp>
          <p:nvGrpSpPr>
            <p:cNvPr id="898" name="Google Shape;898;p62"/>
            <p:cNvGrpSpPr/>
            <p:nvPr/>
          </p:nvGrpSpPr>
          <p:grpSpPr>
            <a:xfrm>
              <a:off x="8260721" y="3327279"/>
              <a:ext cx="5333710" cy="762000"/>
              <a:chOff x="5584" y="459"/>
              <a:chExt cx="8400" cy="1200"/>
            </a:xfrm>
          </p:grpSpPr>
          <p:sp>
            <p:nvSpPr>
              <p:cNvPr id="899" name="Google Shape;899;p62"/>
              <p:cNvSpPr/>
              <p:nvPr/>
            </p:nvSpPr>
            <p:spPr>
              <a:xfrm>
                <a:off x="5584" y="459"/>
                <a:ext cx="8400" cy="1200"/>
              </a:xfrm>
              <a:prstGeom prst="rect">
                <a:avLst/>
              </a:prstGeom>
              <a:solidFill>
                <a:srgbClr val="BBD6EE"/>
              </a:solidFill>
              <a:ln w="12175"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0" name="Google Shape;900;p62"/>
              <p:cNvSpPr txBox="1"/>
              <p:nvPr/>
            </p:nvSpPr>
            <p:spPr>
              <a:xfrm>
                <a:off x="6672" y="781"/>
                <a:ext cx="6900" cy="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Clone your fork</a:t>
                </a:r>
                <a:endParaRPr sz="2200" b="0" i="0" u="none" strike="noStrike" cap="none">
                  <a:solidFill>
                    <a:srgbClr val="3F3F3F"/>
                  </a:solidFill>
                  <a:latin typeface="Open Sans"/>
                  <a:ea typeface="Open Sans"/>
                  <a:cs typeface="Open Sans"/>
                  <a:sym typeface="Open Sans"/>
                </a:endParaRPr>
              </a:p>
            </p:txBody>
          </p:sp>
        </p:grpSp>
        <p:grpSp>
          <p:nvGrpSpPr>
            <p:cNvPr id="901" name="Google Shape;901;p62"/>
            <p:cNvGrpSpPr/>
            <p:nvPr/>
          </p:nvGrpSpPr>
          <p:grpSpPr>
            <a:xfrm>
              <a:off x="3021521" y="4339914"/>
              <a:ext cx="6555434" cy="962025"/>
              <a:chOff x="4778" y="251"/>
              <a:chExt cx="9206" cy="1515"/>
            </a:xfrm>
          </p:grpSpPr>
          <p:sp>
            <p:nvSpPr>
              <p:cNvPr id="902" name="Google Shape;902;p62"/>
              <p:cNvSpPr/>
              <p:nvPr/>
            </p:nvSpPr>
            <p:spPr>
              <a:xfrm>
                <a:off x="5584" y="335"/>
                <a:ext cx="8400" cy="1200"/>
              </a:xfrm>
              <a:prstGeom prst="rect">
                <a:avLst/>
              </a:prstGeom>
              <a:solidFill>
                <a:srgbClr val="BBD6EE"/>
              </a:solidFill>
              <a:ln w="12175" cap="flat" cmpd="sng">
                <a:solidFill>
                  <a:schemeClr val="l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3" name="Google Shape;903;p62"/>
              <p:cNvSpPr/>
              <p:nvPr/>
            </p:nvSpPr>
            <p:spPr>
              <a:xfrm>
                <a:off x="4778" y="251"/>
                <a:ext cx="1371" cy="1515"/>
              </a:xfrm>
              <a:custGeom>
                <a:avLst/>
                <a:gdLst/>
                <a:ahLst/>
                <a:cxnLst/>
                <a:rect l="l" t="t" r="r" b="b"/>
                <a:pathLst>
                  <a:path w="1536" h="1515" extrusionOk="0">
                    <a:moveTo>
                      <a:pt x="768" y="0"/>
                    </a:moveTo>
                    <a:lnTo>
                      <a:pt x="694" y="3"/>
                    </a:lnTo>
                    <a:lnTo>
                      <a:pt x="622" y="14"/>
                    </a:lnTo>
                    <a:lnTo>
                      <a:pt x="553" y="30"/>
                    </a:lnTo>
                    <a:lnTo>
                      <a:pt x="486" y="53"/>
                    </a:lnTo>
                    <a:lnTo>
                      <a:pt x="422" y="81"/>
                    </a:lnTo>
                    <a:lnTo>
                      <a:pt x="361" y="115"/>
                    </a:lnTo>
                    <a:lnTo>
                      <a:pt x="304" y="154"/>
                    </a:lnTo>
                    <a:lnTo>
                      <a:pt x="250" y="198"/>
                    </a:lnTo>
                    <a:lnTo>
                      <a:pt x="201" y="246"/>
                    </a:lnTo>
                    <a:lnTo>
                      <a:pt x="157" y="299"/>
                    </a:lnTo>
                    <a:lnTo>
                      <a:pt x="117" y="355"/>
                    </a:lnTo>
                    <a:lnTo>
                      <a:pt x="83" y="415"/>
                    </a:lnTo>
                    <a:lnTo>
                      <a:pt x="54" y="478"/>
                    </a:lnTo>
                    <a:lnTo>
                      <a:pt x="31" y="545"/>
                    </a:lnTo>
                    <a:lnTo>
                      <a:pt x="14" y="613"/>
                    </a:lnTo>
                    <a:lnTo>
                      <a:pt x="4" y="684"/>
                    </a:lnTo>
                    <a:lnTo>
                      <a:pt x="0" y="757"/>
                    </a:lnTo>
                    <a:lnTo>
                      <a:pt x="4" y="830"/>
                    </a:lnTo>
                    <a:lnTo>
                      <a:pt x="14" y="901"/>
                    </a:lnTo>
                    <a:lnTo>
                      <a:pt x="31" y="970"/>
                    </a:lnTo>
                    <a:lnTo>
                      <a:pt x="54" y="1036"/>
                    </a:lnTo>
                    <a:lnTo>
                      <a:pt x="83" y="1099"/>
                    </a:lnTo>
                    <a:lnTo>
                      <a:pt x="117" y="1159"/>
                    </a:lnTo>
                    <a:lnTo>
                      <a:pt x="157" y="1215"/>
                    </a:lnTo>
                    <a:lnTo>
                      <a:pt x="201" y="1268"/>
                    </a:lnTo>
                    <a:lnTo>
                      <a:pt x="250" y="1316"/>
                    </a:lnTo>
                    <a:lnTo>
                      <a:pt x="304" y="1360"/>
                    </a:lnTo>
                    <a:lnTo>
                      <a:pt x="361" y="1399"/>
                    </a:lnTo>
                    <a:lnTo>
                      <a:pt x="422" y="1433"/>
                    </a:lnTo>
                    <a:lnTo>
                      <a:pt x="486" y="1461"/>
                    </a:lnTo>
                    <a:lnTo>
                      <a:pt x="553" y="1484"/>
                    </a:lnTo>
                    <a:lnTo>
                      <a:pt x="622" y="1501"/>
                    </a:lnTo>
                    <a:lnTo>
                      <a:pt x="694" y="1511"/>
                    </a:lnTo>
                    <a:lnTo>
                      <a:pt x="768" y="1514"/>
                    </a:lnTo>
                    <a:lnTo>
                      <a:pt x="842" y="1511"/>
                    </a:lnTo>
                    <a:lnTo>
                      <a:pt x="914" y="1501"/>
                    </a:lnTo>
                    <a:lnTo>
                      <a:pt x="984" y="1484"/>
                    </a:lnTo>
                    <a:lnTo>
                      <a:pt x="1051" y="1461"/>
                    </a:lnTo>
                    <a:lnTo>
                      <a:pt x="1115" y="1433"/>
                    </a:lnTo>
                    <a:lnTo>
                      <a:pt x="1176" y="1399"/>
                    </a:lnTo>
                    <a:lnTo>
                      <a:pt x="1233" y="1360"/>
                    </a:lnTo>
                    <a:lnTo>
                      <a:pt x="1286" y="1316"/>
                    </a:lnTo>
                    <a:lnTo>
                      <a:pt x="1335" y="1268"/>
                    </a:lnTo>
                    <a:lnTo>
                      <a:pt x="1380" y="1215"/>
                    </a:lnTo>
                    <a:lnTo>
                      <a:pt x="1420" y="1159"/>
                    </a:lnTo>
                    <a:lnTo>
                      <a:pt x="1454" y="1099"/>
                    </a:lnTo>
                    <a:lnTo>
                      <a:pt x="1483" y="1036"/>
                    </a:lnTo>
                    <a:lnTo>
                      <a:pt x="1506" y="970"/>
                    </a:lnTo>
                    <a:lnTo>
                      <a:pt x="1523" y="901"/>
                    </a:lnTo>
                    <a:lnTo>
                      <a:pt x="1533" y="830"/>
                    </a:lnTo>
                    <a:lnTo>
                      <a:pt x="1536" y="757"/>
                    </a:lnTo>
                    <a:lnTo>
                      <a:pt x="1533" y="684"/>
                    </a:lnTo>
                    <a:lnTo>
                      <a:pt x="1523" y="613"/>
                    </a:lnTo>
                    <a:lnTo>
                      <a:pt x="1506" y="545"/>
                    </a:lnTo>
                    <a:lnTo>
                      <a:pt x="1483" y="478"/>
                    </a:lnTo>
                    <a:lnTo>
                      <a:pt x="1454" y="415"/>
                    </a:lnTo>
                    <a:lnTo>
                      <a:pt x="1420" y="355"/>
                    </a:lnTo>
                    <a:lnTo>
                      <a:pt x="1380" y="299"/>
                    </a:lnTo>
                    <a:lnTo>
                      <a:pt x="1335" y="246"/>
                    </a:lnTo>
                    <a:lnTo>
                      <a:pt x="1286" y="198"/>
                    </a:lnTo>
                    <a:lnTo>
                      <a:pt x="1233" y="154"/>
                    </a:lnTo>
                    <a:lnTo>
                      <a:pt x="1176" y="115"/>
                    </a:lnTo>
                    <a:lnTo>
                      <a:pt x="1115" y="81"/>
                    </a:lnTo>
                    <a:lnTo>
                      <a:pt x="1051" y="53"/>
                    </a:lnTo>
                    <a:lnTo>
                      <a:pt x="984" y="30"/>
                    </a:lnTo>
                    <a:lnTo>
                      <a:pt x="914" y="14"/>
                    </a:lnTo>
                    <a:lnTo>
                      <a:pt x="842" y="3"/>
                    </a:lnTo>
                    <a:lnTo>
                      <a:pt x="768"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04" name="Google Shape;904;p62"/>
              <p:cNvSpPr txBox="1"/>
              <p:nvPr/>
            </p:nvSpPr>
            <p:spPr>
              <a:xfrm>
                <a:off x="5352" y="707"/>
                <a:ext cx="300" cy="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905" name="Google Shape;905;p62"/>
              <p:cNvSpPr txBox="1"/>
              <p:nvPr/>
            </p:nvSpPr>
            <p:spPr>
              <a:xfrm>
                <a:off x="6479" y="742"/>
                <a:ext cx="7500" cy="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Modify the code</a:t>
                </a:r>
                <a:endParaRPr sz="2200" b="0" i="0" u="none" strike="noStrike" cap="none">
                  <a:solidFill>
                    <a:srgbClr val="3F3F3F"/>
                  </a:solidFill>
                  <a:latin typeface="Open Sans"/>
                  <a:ea typeface="Open Sans"/>
                  <a:cs typeface="Open Sans"/>
                  <a:sym typeface="Open Sans"/>
                </a:endParaRPr>
              </a:p>
            </p:txBody>
          </p:sp>
        </p:grpSp>
        <p:sp>
          <p:nvSpPr>
            <p:cNvPr id="906" name="Google Shape;906;p62"/>
            <p:cNvSpPr/>
            <p:nvPr/>
          </p:nvSpPr>
          <p:spPr>
            <a:xfrm>
              <a:off x="7748069" y="3294641"/>
              <a:ext cx="940762" cy="891540"/>
            </a:xfrm>
            <a:custGeom>
              <a:avLst/>
              <a:gdLst/>
              <a:ahLst/>
              <a:cxnLst/>
              <a:rect l="l" t="t" r="r" b="b"/>
              <a:pathLst>
                <a:path w="1536" h="1515" extrusionOk="0">
                  <a:moveTo>
                    <a:pt x="768" y="0"/>
                  </a:moveTo>
                  <a:lnTo>
                    <a:pt x="694" y="3"/>
                  </a:lnTo>
                  <a:lnTo>
                    <a:pt x="622" y="14"/>
                  </a:lnTo>
                  <a:lnTo>
                    <a:pt x="553" y="30"/>
                  </a:lnTo>
                  <a:lnTo>
                    <a:pt x="486" y="53"/>
                  </a:lnTo>
                  <a:lnTo>
                    <a:pt x="422" y="81"/>
                  </a:lnTo>
                  <a:lnTo>
                    <a:pt x="361" y="115"/>
                  </a:lnTo>
                  <a:lnTo>
                    <a:pt x="304" y="154"/>
                  </a:lnTo>
                  <a:lnTo>
                    <a:pt x="250" y="198"/>
                  </a:lnTo>
                  <a:lnTo>
                    <a:pt x="201" y="246"/>
                  </a:lnTo>
                  <a:lnTo>
                    <a:pt x="157" y="299"/>
                  </a:lnTo>
                  <a:lnTo>
                    <a:pt x="117" y="355"/>
                  </a:lnTo>
                  <a:lnTo>
                    <a:pt x="83" y="415"/>
                  </a:lnTo>
                  <a:lnTo>
                    <a:pt x="54" y="478"/>
                  </a:lnTo>
                  <a:lnTo>
                    <a:pt x="31" y="545"/>
                  </a:lnTo>
                  <a:lnTo>
                    <a:pt x="14" y="613"/>
                  </a:lnTo>
                  <a:lnTo>
                    <a:pt x="4" y="684"/>
                  </a:lnTo>
                  <a:lnTo>
                    <a:pt x="0" y="757"/>
                  </a:lnTo>
                  <a:lnTo>
                    <a:pt x="4" y="830"/>
                  </a:lnTo>
                  <a:lnTo>
                    <a:pt x="14" y="901"/>
                  </a:lnTo>
                  <a:lnTo>
                    <a:pt x="31" y="970"/>
                  </a:lnTo>
                  <a:lnTo>
                    <a:pt x="54" y="1036"/>
                  </a:lnTo>
                  <a:lnTo>
                    <a:pt x="83" y="1099"/>
                  </a:lnTo>
                  <a:lnTo>
                    <a:pt x="117" y="1159"/>
                  </a:lnTo>
                  <a:lnTo>
                    <a:pt x="157" y="1215"/>
                  </a:lnTo>
                  <a:lnTo>
                    <a:pt x="201" y="1268"/>
                  </a:lnTo>
                  <a:lnTo>
                    <a:pt x="250" y="1316"/>
                  </a:lnTo>
                  <a:lnTo>
                    <a:pt x="304" y="1360"/>
                  </a:lnTo>
                  <a:lnTo>
                    <a:pt x="361" y="1399"/>
                  </a:lnTo>
                  <a:lnTo>
                    <a:pt x="422" y="1433"/>
                  </a:lnTo>
                  <a:lnTo>
                    <a:pt x="486" y="1461"/>
                  </a:lnTo>
                  <a:lnTo>
                    <a:pt x="553" y="1484"/>
                  </a:lnTo>
                  <a:lnTo>
                    <a:pt x="622" y="1501"/>
                  </a:lnTo>
                  <a:lnTo>
                    <a:pt x="694" y="1511"/>
                  </a:lnTo>
                  <a:lnTo>
                    <a:pt x="768" y="1514"/>
                  </a:lnTo>
                  <a:lnTo>
                    <a:pt x="842" y="1511"/>
                  </a:lnTo>
                  <a:lnTo>
                    <a:pt x="914" y="1501"/>
                  </a:lnTo>
                  <a:lnTo>
                    <a:pt x="984" y="1484"/>
                  </a:lnTo>
                  <a:lnTo>
                    <a:pt x="1051" y="1461"/>
                  </a:lnTo>
                  <a:lnTo>
                    <a:pt x="1115" y="1433"/>
                  </a:lnTo>
                  <a:lnTo>
                    <a:pt x="1176" y="1399"/>
                  </a:lnTo>
                  <a:lnTo>
                    <a:pt x="1233" y="1360"/>
                  </a:lnTo>
                  <a:lnTo>
                    <a:pt x="1286" y="1316"/>
                  </a:lnTo>
                  <a:lnTo>
                    <a:pt x="1335" y="1268"/>
                  </a:lnTo>
                  <a:lnTo>
                    <a:pt x="1380" y="1215"/>
                  </a:lnTo>
                  <a:lnTo>
                    <a:pt x="1420" y="1159"/>
                  </a:lnTo>
                  <a:lnTo>
                    <a:pt x="1454" y="1099"/>
                  </a:lnTo>
                  <a:lnTo>
                    <a:pt x="1483" y="1036"/>
                  </a:lnTo>
                  <a:lnTo>
                    <a:pt x="1506" y="970"/>
                  </a:lnTo>
                  <a:lnTo>
                    <a:pt x="1523" y="901"/>
                  </a:lnTo>
                  <a:lnTo>
                    <a:pt x="1533" y="830"/>
                  </a:lnTo>
                  <a:lnTo>
                    <a:pt x="1536" y="757"/>
                  </a:lnTo>
                  <a:lnTo>
                    <a:pt x="1533" y="684"/>
                  </a:lnTo>
                  <a:lnTo>
                    <a:pt x="1523" y="613"/>
                  </a:lnTo>
                  <a:lnTo>
                    <a:pt x="1506" y="545"/>
                  </a:lnTo>
                  <a:lnTo>
                    <a:pt x="1483" y="478"/>
                  </a:lnTo>
                  <a:lnTo>
                    <a:pt x="1454" y="415"/>
                  </a:lnTo>
                  <a:lnTo>
                    <a:pt x="1420" y="355"/>
                  </a:lnTo>
                  <a:lnTo>
                    <a:pt x="1380" y="299"/>
                  </a:lnTo>
                  <a:lnTo>
                    <a:pt x="1335" y="246"/>
                  </a:lnTo>
                  <a:lnTo>
                    <a:pt x="1286" y="198"/>
                  </a:lnTo>
                  <a:lnTo>
                    <a:pt x="1233" y="154"/>
                  </a:lnTo>
                  <a:lnTo>
                    <a:pt x="1176" y="115"/>
                  </a:lnTo>
                  <a:lnTo>
                    <a:pt x="1115" y="81"/>
                  </a:lnTo>
                  <a:lnTo>
                    <a:pt x="1051" y="53"/>
                  </a:lnTo>
                  <a:lnTo>
                    <a:pt x="984" y="30"/>
                  </a:lnTo>
                  <a:lnTo>
                    <a:pt x="914" y="14"/>
                  </a:lnTo>
                  <a:lnTo>
                    <a:pt x="842" y="3"/>
                  </a:lnTo>
                  <a:lnTo>
                    <a:pt x="768"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907" name="Google Shape;907;p62"/>
            <p:cNvSpPr txBox="1"/>
            <p:nvPr/>
          </p:nvSpPr>
          <p:spPr>
            <a:xfrm>
              <a:off x="8058912" y="3546133"/>
              <a:ext cx="238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2</a:t>
              </a:r>
              <a:endParaRPr sz="2200" b="0" i="0" u="none" strike="noStrike" cap="none">
                <a:solidFill>
                  <a:srgbClr val="FFFFFF"/>
                </a:solidFill>
                <a:latin typeface="Open Sans"/>
                <a:ea typeface="Open Sans"/>
                <a:cs typeface="Open Sans"/>
                <a:sym typeface="Open Sans"/>
              </a:endParaRPr>
            </a:p>
          </p:txBody>
        </p:sp>
        <p:grpSp>
          <p:nvGrpSpPr>
            <p:cNvPr id="908" name="Google Shape;908;p62"/>
            <p:cNvGrpSpPr/>
            <p:nvPr/>
          </p:nvGrpSpPr>
          <p:grpSpPr>
            <a:xfrm>
              <a:off x="8196743" y="5545398"/>
              <a:ext cx="5333709" cy="762000"/>
              <a:chOff x="5584" y="335"/>
              <a:chExt cx="8400" cy="1200"/>
            </a:xfrm>
          </p:grpSpPr>
          <p:sp>
            <p:nvSpPr>
              <p:cNvPr id="909" name="Google Shape;909;p62"/>
              <p:cNvSpPr/>
              <p:nvPr/>
            </p:nvSpPr>
            <p:spPr>
              <a:xfrm>
                <a:off x="5584" y="335"/>
                <a:ext cx="8400" cy="1200"/>
              </a:xfrm>
              <a:prstGeom prst="rect">
                <a:avLst/>
              </a:prstGeom>
              <a:solidFill>
                <a:srgbClr val="BBD6EE"/>
              </a:solidFill>
              <a:ln w="12175"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10" name="Google Shape;910;p62"/>
              <p:cNvSpPr txBox="1"/>
              <p:nvPr/>
            </p:nvSpPr>
            <p:spPr>
              <a:xfrm>
                <a:off x="6644" y="671"/>
                <a:ext cx="5400" cy="600"/>
              </a:xfrm>
              <a:prstGeom prst="rect">
                <a:avLst/>
              </a:prstGeom>
              <a:solidFill>
                <a:srgbClr val="BBD6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Push your changes</a:t>
                </a:r>
                <a:endParaRPr sz="2200" b="0" i="0" u="none" strike="noStrike" cap="none">
                  <a:solidFill>
                    <a:srgbClr val="3F3F3F"/>
                  </a:solidFill>
                  <a:latin typeface="Open Sans"/>
                  <a:ea typeface="Open Sans"/>
                  <a:cs typeface="Open Sans"/>
                  <a:sym typeface="Open Sans"/>
                </a:endParaRPr>
              </a:p>
            </p:txBody>
          </p:sp>
        </p:grpSp>
        <p:sp>
          <p:nvSpPr>
            <p:cNvPr id="911" name="Google Shape;911;p62"/>
            <p:cNvSpPr/>
            <p:nvPr/>
          </p:nvSpPr>
          <p:spPr>
            <a:xfrm>
              <a:off x="3021521" y="4339914"/>
              <a:ext cx="975306" cy="962025"/>
            </a:xfrm>
            <a:custGeom>
              <a:avLst/>
              <a:gdLst/>
              <a:ahLst/>
              <a:cxnLst/>
              <a:rect l="l" t="t" r="r" b="b"/>
              <a:pathLst>
                <a:path w="1536" h="1515" extrusionOk="0">
                  <a:moveTo>
                    <a:pt x="768" y="0"/>
                  </a:moveTo>
                  <a:lnTo>
                    <a:pt x="694" y="3"/>
                  </a:lnTo>
                  <a:lnTo>
                    <a:pt x="622" y="14"/>
                  </a:lnTo>
                  <a:lnTo>
                    <a:pt x="553" y="30"/>
                  </a:lnTo>
                  <a:lnTo>
                    <a:pt x="486" y="53"/>
                  </a:lnTo>
                  <a:lnTo>
                    <a:pt x="422" y="81"/>
                  </a:lnTo>
                  <a:lnTo>
                    <a:pt x="361" y="115"/>
                  </a:lnTo>
                  <a:lnTo>
                    <a:pt x="304" y="154"/>
                  </a:lnTo>
                  <a:lnTo>
                    <a:pt x="250" y="198"/>
                  </a:lnTo>
                  <a:lnTo>
                    <a:pt x="201" y="246"/>
                  </a:lnTo>
                  <a:lnTo>
                    <a:pt x="157" y="299"/>
                  </a:lnTo>
                  <a:lnTo>
                    <a:pt x="117" y="355"/>
                  </a:lnTo>
                  <a:lnTo>
                    <a:pt x="83" y="415"/>
                  </a:lnTo>
                  <a:lnTo>
                    <a:pt x="54" y="478"/>
                  </a:lnTo>
                  <a:lnTo>
                    <a:pt x="31" y="545"/>
                  </a:lnTo>
                  <a:lnTo>
                    <a:pt x="14" y="613"/>
                  </a:lnTo>
                  <a:lnTo>
                    <a:pt x="4" y="684"/>
                  </a:lnTo>
                  <a:lnTo>
                    <a:pt x="0" y="757"/>
                  </a:lnTo>
                  <a:lnTo>
                    <a:pt x="4" y="830"/>
                  </a:lnTo>
                  <a:lnTo>
                    <a:pt x="14" y="901"/>
                  </a:lnTo>
                  <a:lnTo>
                    <a:pt x="31" y="970"/>
                  </a:lnTo>
                  <a:lnTo>
                    <a:pt x="54" y="1036"/>
                  </a:lnTo>
                  <a:lnTo>
                    <a:pt x="83" y="1099"/>
                  </a:lnTo>
                  <a:lnTo>
                    <a:pt x="117" y="1159"/>
                  </a:lnTo>
                  <a:lnTo>
                    <a:pt x="157" y="1215"/>
                  </a:lnTo>
                  <a:lnTo>
                    <a:pt x="201" y="1268"/>
                  </a:lnTo>
                  <a:lnTo>
                    <a:pt x="250" y="1316"/>
                  </a:lnTo>
                  <a:lnTo>
                    <a:pt x="304" y="1360"/>
                  </a:lnTo>
                  <a:lnTo>
                    <a:pt x="361" y="1399"/>
                  </a:lnTo>
                  <a:lnTo>
                    <a:pt x="422" y="1433"/>
                  </a:lnTo>
                  <a:lnTo>
                    <a:pt x="486" y="1461"/>
                  </a:lnTo>
                  <a:lnTo>
                    <a:pt x="553" y="1484"/>
                  </a:lnTo>
                  <a:lnTo>
                    <a:pt x="622" y="1501"/>
                  </a:lnTo>
                  <a:lnTo>
                    <a:pt x="694" y="1511"/>
                  </a:lnTo>
                  <a:lnTo>
                    <a:pt x="768" y="1514"/>
                  </a:lnTo>
                  <a:lnTo>
                    <a:pt x="842" y="1511"/>
                  </a:lnTo>
                  <a:lnTo>
                    <a:pt x="914" y="1501"/>
                  </a:lnTo>
                  <a:lnTo>
                    <a:pt x="984" y="1484"/>
                  </a:lnTo>
                  <a:lnTo>
                    <a:pt x="1051" y="1461"/>
                  </a:lnTo>
                  <a:lnTo>
                    <a:pt x="1115" y="1433"/>
                  </a:lnTo>
                  <a:lnTo>
                    <a:pt x="1176" y="1399"/>
                  </a:lnTo>
                  <a:lnTo>
                    <a:pt x="1233" y="1360"/>
                  </a:lnTo>
                  <a:lnTo>
                    <a:pt x="1286" y="1316"/>
                  </a:lnTo>
                  <a:lnTo>
                    <a:pt x="1335" y="1268"/>
                  </a:lnTo>
                  <a:lnTo>
                    <a:pt x="1380" y="1215"/>
                  </a:lnTo>
                  <a:lnTo>
                    <a:pt x="1420" y="1159"/>
                  </a:lnTo>
                  <a:lnTo>
                    <a:pt x="1454" y="1099"/>
                  </a:lnTo>
                  <a:lnTo>
                    <a:pt x="1483" y="1036"/>
                  </a:lnTo>
                  <a:lnTo>
                    <a:pt x="1506" y="970"/>
                  </a:lnTo>
                  <a:lnTo>
                    <a:pt x="1523" y="901"/>
                  </a:lnTo>
                  <a:lnTo>
                    <a:pt x="1533" y="830"/>
                  </a:lnTo>
                  <a:lnTo>
                    <a:pt x="1536" y="757"/>
                  </a:lnTo>
                  <a:lnTo>
                    <a:pt x="1533" y="684"/>
                  </a:lnTo>
                  <a:lnTo>
                    <a:pt x="1523" y="613"/>
                  </a:lnTo>
                  <a:lnTo>
                    <a:pt x="1506" y="545"/>
                  </a:lnTo>
                  <a:lnTo>
                    <a:pt x="1483" y="478"/>
                  </a:lnTo>
                  <a:lnTo>
                    <a:pt x="1454" y="415"/>
                  </a:lnTo>
                  <a:lnTo>
                    <a:pt x="1420" y="355"/>
                  </a:lnTo>
                  <a:lnTo>
                    <a:pt x="1380" y="299"/>
                  </a:lnTo>
                  <a:lnTo>
                    <a:pt x="1335" y="246"/>
                  </a:lnTo>
                  <a:lnTo>
                    <a:pt x="1286" y="198"/>
                  </a:lnTo>
                  <a:lnTo>
                    <a:pt x="1233" y="154"/>
                  </a:lnTo>
                  <a:lnTo>
                    <a:pt x="1176" y="115"/>
                  </a:lnTo>
                  <a:lnTo>
                    <a:pt x="1115" y="81"/>
                  </a:lnTo>
                  <a:lnTo>
                    <a:pt x="1051" y="53"/>
                  </a:lnTo>
                  <a:lnTo>
                    <a:pt x="984" y="30"/>
                  </a:lnTo>
                  <a:lnTo>
                    <a:pt x="914" y="14"/>
                  </a:lnTo>
                  <a:lnTo>
                    <a:pt x="842" y="3"/>
                  </a:lnTo>
                  <a:lnTo>
                    <a:pt x="768"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912" name="Google Shape;912;p62"/>
            <p:cNvSpPr/>
            <p:nvPr/>
          </p:nvSpPr>
          <p:spPr>
            <a:xfrm>
              <a:off x="7566857" y="5491599"/>
              <a:ext cx="975306" cy="962025"/>
            </a:xfrm>
            <a:custGeom>
              <a:avLst/>
              <a:gdLst/>
              <a:ahLst/>
              <a:cxnLst/>
              <a:rect l="l" t="t" r="r" b="b"/>
              <a:pathLst>
                <a:path w="1536" h="1515" extrusionOk="0">
                  <a:moveTo>
                    <a:pt x="768" y="0"/>
                  </a:moveTo>
                  <a:lnTo>
                    <a:pt x="694" y="3"/>
                  </a:lnTo>
                  <a:lnTo>
                    <a:pt x="622" y="14"/>
                  </a:lnTo>
                  <a:lnTo>
                    <a:pt x="553" y="30"/>
                  </a:lnTo>
                  <a:lnTo>
                    <a:pt x="486" y="53"/>
                  </a:lnTo>
                  <a:lnTo>
                    <a:pt x="422" y="81"/>
                  </a:lnTo>
                  <a:lnTo>
                    <a:pt x="361" y="115"/>
                  </a:lnTo>
                  <a:lnTo>
                    <a:pt x="304" y="154"/>
                  </a:lnTo>
                  <a:lnTo>
                    <a:pt x="250" y="198"/>
                  </a:lnTo>
                  <a:lnTo>
                    <a:pt x="201" y="246"/>
                  </a:lnTo>
                  <a:lnTo>
                    <a:pt x="157" y="299"/>
                  </a:lnTo>
                  <a:lnTo>
                    <a:pt x="117" y="355"/>
                  </a:lnTo>
                  <a:lnTo>
                    <a:pt x="83" y="415"/>
                  </a:lnTo>
                  <a:lnTo>
                    <a:pt x="54" y="478"/>
                  </a:lnTo>
                  <a:lnTo>
                    <a:pt x="31" y="545"/>
                  </a:lnTo>
                  <a:lnTo>
                    <a:pt x="14" y="613"/>
                  </a:lnTo>
                  <a:lnTo>
                    <a:pt x="4" y="684"/>
                  </a:lnTo>
                  <a:lnTo>
                    <a:pt x="0" y="757"/>
                  </a:lnTo>
                  <a:lnTo>
                    <a:pt x="4" y="830"/>
                  </a:lnTo>
                  <a:lnTo>
                    <a:pt x="14" y="901"/>
                  </a:lnTo>
                  <a:lnTo>
                    <a:pt x="31" y="970"/>
                  </a:lnTo>
                  <a:lnTo>
                    <a:pt x="54" y="1036"/>
                  </a:lnTo>
                  <a:lnTo>
                    <a:pt x="83" y="1099"/>
                  </a:lnTo>
                  <a:lnTo>
                    <a:pt x="117" y="1159"/>
                  </a:lnTo>
                  <a:lnTo>
                    <a:pt x="157" y="1215"/>
                  </a:lnTo>
                  <a:lnTo>
                    <a:pt x="201" y="1268"/>
                  </a:lnTo>
                  <a:lnTo>
                    <a:pt x="250" y="1316"/>
                  </a:lnTo>
                  <a:lnTo>
                    <a:pt x="304" y="1360"/>
                  </a:lnTo>
                  <a:lnTo>
                    <a:pt x="361" y="1399"/>
                  </a:lnTo>
                  <a:lnTo>
                    <a:pt x="422" y="1433"/>
                  </a:lnTo>
                  <a:lnTo>
                    <a:pt x="486" y="1461"/>
                  </a:lnTo>
                  <a:lnTo>
                    <a:pt x="553" y="1484"/>
                  </a:lnTo>
                  <a:lnTo>
                    <a:pt x="622" y="1501"/>
                  </a:lnTo>
                  <a:lnTo>
                    <a:pt x="694" y="1511"/>
                  </a:lnTo>
                  <a:lnTo>
                    <a:pt x="768" y="1514"/>
                  </a:lnTo>
                  <a:lnTo>
                    <a:pt x="842" y="1511"/>
                  </a:lnTo>
                  <a:lnTo>
                    <a:pt x="914" y="1501"/>
                  </a:lnTo>
                  <a:lnTo>
                    <a:pt x="984" y="1484"/>
                  </a:lnTo>
                  <a:lnTo>
                    <a:pt x="1051" y="1461"/>
                  </a:lnTo>
                  <a:lnTo>
                    <a:pt x="1115" y="1433"/>
                  </a:lnTo>
                  <a:lnTo>
                    <a:pt x="1176" y="1399"/>
                  </a:lnTo>
                  <a:lnTo>
                    <a:pt x="1233" y="1360"/>
                  </a:lnTo>
                  <a:lnTo>
                    <a:pt x="1286" y="1316"/>
                  </a:lnTo>
                  <a:lnTo>
                    <a:pt x="1335" y="1268"/>
                  </a:lnTo>
                  <a:lnTo>
                    <a:pt x="1380" y="1215"/>
                  </a:lnTo>
                  <a:lnTo>
                    <a:pt x="1420" y="1159"/>
                  </a:lnTo>
                  <a:lnTo>
                    <a:pt x="1454" y="1099"/>
                  </a:lnTo>
                  <a:lnTo>
                    <a:pt x="1483" y="1036"/>
                  </a:lnTo>
                  <a:lnTo>
                    <a:pt x="1506" y="970"/>
                  </a:lnTo>
                  <a:lnTo>
                    <a:pt x="1523" y="901"/>
                  </a:lnTo>
                  <a:lnTo>
                    <a:pt x="1533" y="830"/>
                  </a:lnTo>
                  <a:lnTo>
                    <a:pt x="1536" y="757"/>
                  </a:lnTo>
                  <a:lnTo>
                    <a:pt x="1533" y="684"/>
                  </a:lnTo>
                  <a:lnTo>
                    <a:pt x="1523" y="613"/>
                  </a:lnTo>
                  <a:lnTo>
                    <a:pt x="1506" y="545"/>
                  </a:lnTo>
                  <a:lnTo>
                    <a:pt x="1483" y="478"/>
                  </a:lnTo>
                  <a:lnTo>
                    <a:pt x="1454" y="415"/>
                  </a:lnTo>
                  <a:lnTo>
                    <a:pt x="1420" y="355"/>
                  </a:lnTo>
                  <a:lnTo>
                    <a:pt x="1380" y="299"/>
                  </a:lnTo>
                  <a:lnTo>
                    <a:pt x="1335" y="246"/>
                  </a:lnTo>
                  <a:lnTo>
                    <a:pt x="1286" y="198"/>
                  </a:lnTo>
                  <a:lnTo>
                    <a:pt x="1233" y="154"/>
                  </a:lnTo>
                  <a:lnTo>
                    <a:pt x="1176" y="115"/>
                  </a:lnTo>
                  <a:lnTo>
                    <a:pt x="1115" y="81"/>
                  </a:lnTo>
                  <a:lnTo>
                    <a:pt x="1051" y="53"/>
                  </a:lnTo>
                  <a:lnTo>
                    <a:pt x="984" y="30"/>
                  </a:lnTo>
                  <a:lnTo>
                    <a:pt x="914" y="14"/>
                  </a:lnTo>
                  <a:lnTo>
                    <a:pt x="842" y="3"/>
                  </a:lnTo>
                  <a:lnTo>
                    <a:pt x="768"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grpSp>
          <p:nvGrpSpPr>
            <p:cNvPr id="913" name="Google Shape;913;p62"/>
            <p:cNvGrpSpPr/>
            <p:nvPr/>
          </p:nvGrpSpPr>
          <p:grpSpPr>
            <a:xfrm>
              <a:off x="3645159" y="6573835"/>
              <a:ext cx="5333709" cy="762000"/>
              <a:chOff x="5584" y="335"/>
              <a:chExt cx="8400" cy="1200"/>
            </a:xfrm>
          </p:grpSpPr>
          <p:sp>
            <p:nvSpPr>
              <p:cNvPr id="914" name="Google Shape;914;p62"/>
              <p:cNvSpPr/>
              <p:nvPr/>
            </p:nvSpPr>
            <p:spPr>
              <a:xfrm>
                <a:off x="5584" y="335"/>
                <a:ext cx="8400" cy="1200"/>
              </a:xfrm>
              <a:prstGeom prst="rect">
                <a:avLst/>
              </a:prstGeom>
              <a:solidFill>
                <a:srgbClr val="BBD6EE"/>
              </a:solidFill>
              <a:ln w="12175"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15" name="Google Shape;915;p62"/>
              <p:cNvSpPr txBox="1"/>
              <p:nvPr/>
            </p:nvSpPr>
            <p:spPr>
              <a:xfrm>
                <a:off x="6672" y="669"/>
                <a:ext cx="5400" cy="600"/>
              </a:xfrm>
              <a:prstGeom prst="rect">
                <a:avLst/>
              </a:prstGeom>
              <a:solidFill>
                <a:srgbClr val="BBD6E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pull request</a:t>
                </a:r>
                <a:endParaRPr sz="2200" b="0" i="0" u="none" strike="noStrike" cap="none">
                  <a:solidFill>
                    <a:srgbClr val="3F3F3F"/>
                  </a:solidFill>
                  <a:latin typeface="Open Sans"/>
                  <a:ea typeface="Open Sans"/>
                  <a:cs typeface="Open Sans"/>
                  <a:sym typeface="Open Sans"/>
                </a:endParaRPr>
              </a:p>
            </p:txBody>
          </p:sp>
        </p:grpSp>
        <p:sp>
          <p:nvSpPr>
            <p:cNvPr id="916" name="Google Shape;916;p62"/>
            <p:cNvSpPr txBox="1"/>
            <p:nvPr/>
          </p:nvSpPr>
          <p:spPr>
            <a:xfrm>
              <a:off x="3340958" y="4607921"/>
              <a:ext cx="238500" cy="43080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3</a:t>
              </a:r>
              <a:endParaRPr sz="2200" b="0" i="0" u="none" strike="noStrike" cap="none">
                <a:solidFill>
                  <a:srgbClr val="FFFFFF"/>
                </a:solidFill>
                <a:latin typeface="Open Sans"/>
                <a:ea typeface="Open Sans"/>
                <a:cs typeface="Open Sans"/>
                <a:sym typeface="Open Sans"/>
              </a:endParaRPr>
            </a:p>
          </p:txBody>
        </p:sp>
        <p:sp>
          <p:nvSpPr>
            <p:cNvPr id="917" name="Google Shape;917;p62"/>
            <p:cNvSpPr txBox="1"/>
            <p:nvPr/>
          </p:nvSpPr>
          <p:spPr>
            <a:xfrm>
              <a:off x="7884880" y="5734188"/>
              <a:ext cx="238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4</a:t>
              </a:r>
              <a:endParaRPr sz="2200" b="0" i="0" u="none" strike="noStrike" cap="none">
                <a:solidFill>
                  <a:srgbClr val="FFFFFF"/>
                </a:solidFill>
                <a:latin typeface="Open Sans"/>
                <a:ea typeface="Open Sans"/>
                <a:cs typeface="Open Sans"/>
                <a:sym typeface="Open Sans"/>
              </a:endParaRPr>
            </a:p>
          </p:txBody>
        </p:sp>
        <p:sp>
          <p:nvSpPr>
            <p:cNvPr id="918" name="Google Shape;918;p62"/>
            <p:cNvSpPr/>
            <p:nvPr/>
          </p:nvSpPr>
          <p:spPr>
            <a:xfrm>
              <a:off x="2870395" y="6517954"/>
              <a:ext cx="975306" cy="962025"/>
            </a:xfrm>
            <a:custGeom>
              <a:avLst/>
              <a:gdLst/>
              <a:ahLst/>
              <a:cxnLst/>
              <a:rect l="l" t="t" r="r" b="b"/>
              <a:pathLst>
                <a:path w="1536" h="1515" extrusionOk="0">
                  <a:moveTo>
                    <a:pt x="768" y="0"/>
                  </a:moveTo>
                  <a:lnTo>
                    <a:pt x="694" y="3"/>
                  </a:lnTo>
                  <a:lnTo>
                    <a:pt x="622" y="14"/>
                  </a:lnTo>
                  <a:lnTo>
                    <a:pt x="553" y="30"/>
                  </a:lnTo>
                  <a:lnTo>
                    <a:pt x="486" y="53"/>
                  </a:lnTo>
                  <a:lnTo>
                    <a:pt x="422" y="81"/>
                  </a:lnTo>
                  <a:lnTo>
                    <a:pt x="361" y="115"/>
                  </a:lnTo>
                  <a:lnTo>
                    <a:pt x="304" y="154"/>
                  </a:lnTo>
                  <a:lnTo>
                    <a:pt x="250" y="198"/>
                  </a:lnTo>
                  <a:lnTo>
                    <a:pt x="201" y="246"/>
                  </a:lnTo>
                  <a:lnTo>
                    <a:pt x="157" y="299"/>
                  </a:lnTo>
                  <a:lnTo>
                    <a:pt x="117" y="355"/>
                  </a:lnTo>
                  <a:lnTo>
                    <a:pt x="83" y="415"/>
                  </a:lnTo>
                  <a:lnTo>
                    <a:pt x="54" y="478"/>
                  </a:lnTo>
                  <a:lnTo>
                    <a:pt x="31" y="545"/>
                  </a:lnTo>
                  <a:lnTo>
                    <a:pt x="14" y="613"/>
                  </a:lnTo>
                  <a:lnTo>
                    <a:pt x="4" y="684"/>
                  </a:lnTo>
                  <a:lnTo>
                    <a:pt x="0" y="757"/>
                  </a:lnTo>
                  <a:lnTo>
                    <a:pt x="4" y="830"/>
                  </a:lnTo>
                  <a:lnTo>
                    <a:pt x="14" y="901"/>
                  </a:lnTo>
                  <a:lnTo>
                    <a:pt x="31" y="970"/>
                  </a:lnTo>
                  <a:lnTo>
                    <a:pt x="54" y="1036"/>
                  </a:lnTo>
                  <a:lnTo>
                    <a:pt x="83" y="1099"/>
                  </a:lnTo>
                  <a:lnTo>
                    <a:pt x="117" y="1159"/>
                  </a:lnTo>
                  <a:lnTo>
                    <a:pt x="157" y="1215"/>
                  </a:lnTo>
                  <a:lnTo>
                    <a:pt x="201" y="1268"/>
                  </a:lnTo>
                  <a:lnTo>
                    <a:pt x="250" y="1316"/>
                  </a:lnTo>
                  <a:lnTo>
                    <a:pt x="304" y="1360"/>
                  </a:lnTo>
                  <a:lnTo>
                    <a:pt x="361" y="1399"/>
                  </a:lnTo>
                  <a:lnTo>
                    <a:pt x="422" y="1433"/>
                  </a:lnTo>
                  <a:lnTo>
                    <a:pt x="486" y="1461"/>
                  </a:lnTo>
                  <a:lnTo>
                    <a:pt x="553" y="1484"/>
                  </a:lnTo>
                  <a:lnTo>
                    <a:pt x="622" y="1501"/>
                  </a:lnTo>
                  <a:lnTo>
                    <a:pt x="694" y="1511"/>
                  </a:lnTo>
                  <a:lnTo>
                    <a:pt x="768" y="1514"/>
                  </a:lnTo>
                  <a:lnTo>
                    <a:pt x="842" y="1511"/>
                  </a:lnTo>
                  <a:lnTo>
                    <a:pt x="914" y="1501"/>
                  </a:lnTo>
                  <a:lnTo>
                    <a:pt x="984" y="1484"/>
                  </a:lnTo>
                  <a:lnTo>
                    <a:pt x="1051" y="1461"/>
                  </a:lnTo>
                  <a:lnTo>
                    <a:pt x="1115" y="1433"/>
                  </a:lnTo>
                  <a:lnTo>
                    <a:pt x="1176" y="1399"/>
                  </a:lnTo>
                  <a:lnTo>
                    <a:pt x="1233" y="1360"/>
                  </a:lnTo>
                  <a:lnTo>
                    <a:pt x="1286" y="1316"/>
                  </a:lnTo>
                  <a:lnTo>
                    <a:pt x="1335" y="1268"/>
                  </a:lnTo>
                  <a:lnTo>
                    <a:pt x="1380" y="1215"/>
                  </a:lnTo>
                  <a:lnTo>
                    <a:pt x="1420" y="1159"/>
                  </a:lnTo>
                  <a:lnTo>
                    <a:pt x="1454" y="1099"/>
                  </a:lnTo>
                  <a:lnTo>
                    <a:pt x="1483" y="1036"/>
                  </a:lnTo>
                  <a:lnTo>
                    <a:pt x="1506" y="970"/>
                  </a:lnTo>
                  <a:lnTo>
                    <a:pt x="1523" y="901"/>
                  </a:lnTo>
                  <a:lnTo>
                    <a:pt x="1533" y="830"/>
                  </a:lnTo>
                  <a:lnTo>
                    <a:pt x="1536" y="757"/>
                  </a:lnTo>
                  <a:lnTo>
                    <a:pt x="1533" y="684"/>
                  </a:lnTo>
                  <a:lnTo>
                    <a:pt x="1523" y="613"/>
                  </a:lnTo>
                  <a:lnTo>
                    <a:pt x="1506" y="545"/>
                  </a:lnTo>
                  <a:lnTo>
                    <a:pt x="1483" y="478"/>
                  </a:lnTo>
                  <a:lnTo>
                    <a:pt x="1454" y="415"/>
                  </a:lnTo>
                  <a:lnTo>
                    <a:pt x="1420" y="355"/>
                  </a:lnTo>
                  <a:lnTo>
                    <a:pt x="1380" y="299"/>
                  </a:lnTo>
                  <a:lnTo>
                    <a:pt x="1335" y="246"/>
                  </a:lnTo>
                  <a:lnTo>
                    <a:pt x="1286" y="198"/>
                  </a:lnTo>
                  <a:lnTo>
                    <a:pt x="1233" y="154"/>
                  </a:lnTo>
                  <a:lnTo>
                    <a:pt x="1176" y="115"/>
                  </a:lnTo>
                  <a:lnTo>
                    <a:pt x="1115" y="81"/>
                  </a:lnTo>
                  <a:lnTo>
                    <a:pt x="1051" y="53"/>
                  </a:lnTo>
                  <a:lnTo>
                    <a:pt x="984" y="30"/>
                  </a:lnTo>
                  <a:lnTo>
                    <a:pt x="914" y="14"/>
                  </a:lnTo>
                  <a:lnTo>
                    <a:pt x="842" y="3"/>
                  </a:lnTo>
                  <a:lnTo>
                    <a:pt x="768"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919" name="Google Shape;919;p62"/>
            <p:cNvSpPr txBox="1"/>
            <p:nvPr/>
          </p:nvSpPr>
          <p:spPr>
            <a:xfrm>
              <a:off x="3191872" y="6821057"/>
              <a:ext cx="238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5</a:t>
              </a:r>
              <a:endParaRPr sz="2200" b="0" i="0" u="none" strike="noStrike" cap="none">
                <a:solidFill>
                  <a:srgbClr val="FFFFFF"/>
                </a:solidFill>
                <a:latin typeface="Open Sans"/>
                <a:ea typeface="Open Sans"/>
                <a:cs typeface="Open Sans"/>
                <a:sym typeface="Open Sans"/>
              </a:endParaRPr>
            </a:p>
          </p:txBody>
        </p:sp>
      </p:grpSp>
      <p:sp>
        <p:nvSpPr>
          <p:cNvPr id="920" name="Google Shape;920;p62"/>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dirty="0">
                <a:sym typeface="Open Sans"/>
              </a:rPr>
              <a:t>Fork, Push, and Pull in Git</a:t>
            </a:r>
          </a:p>
        </p:txBody>
      </p:sp>
      <p:sp>
        <p:nvSpPr>
          <p:cNvPr id="9" name="Brandline_LVC">
            <a:extLst>
              <a:ext uri="{FF2B5EF4-FFF2-40B4-BE49-F238E27FC236}">
                <a16:creationId xmlns:a16="http://schemas.microsoft.com/office/drawing/2014/main" id="{F7BDF2ED-2084-B3BA-F700-A92AC1118CC9}"/>
              </a:ext>
            </a:extLst>
          </p:cNvPr>
          <p:cNvSpPr/>
          <p:nvPr/>
        </p:nvSpPr>
        <p:spPr>
          <a:xfrm>
            <a:off x="5295900" y="816705"/>
            <a:ext cx="567340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3"/>
          <p:cNvSpPr/>
          <p:nvPr/>
        </p:nvSpPr>
        <p:spPr>
          <a:xfrm>
            <a:off x="152400" y="1573428"/>
            <a:ext cx="16256101"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7" name="Google Shape;927;p63"/>
          <p:cNvGrpSpPr/>
          <p:nvPr/>
        </p:nvGrpSpPr>
        <p:grpSpPr>
          <a:xfrm>
            <a:off x="3855348" y="2586296"/>
            <a:ext cx="8967755" cy="5540870"/>
            <a:chOff x="2505075" y="1672013"/>
            <a:chExt cx="11348716" cy="7011985"/>
          </a:xfrm>
        </p:grpSpPr>
        <p:grpSp>
          <p:nvGrpSpPr>
            <p:cNvPr id="928" name="Google Shape;928;p63"/>
            <p:cNvGrpSpPr/>
            <p:nvPr/>
          </p:nvGrpSpPr>
          <p:grpSpPr>
            <a:xfrm>
              <a:off x="2505075" y="1672013"/>
              <a:ext cx="11348716" cy="7011985"/>
              <a:chOff x="3703" y="-909"/>
              <a:chExt cx="17871" cy="11042"/>
            </a:xfrm>
          </p:grpSpPr>
          <p:sp>
            <p:nvSpPr>
              <p:cNvPr id="929" name="Google Shape;929;p63"/>
              <p:cNvSpPr/>
              <p:nvPr/>
            </p:nvSpPr>
            <p:spPr>
              <a:xfrm>
                <a:off x="3703" y="-866"/>
                <a:ext cx="3900" cy="9300"/>
              </a:xfrm>
              <a:prstGeom prst="rect">
                <a:avLst/>
              </a:prstGeom>
              <a:solidFill>
                <a:srgbClr val="0070C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930" name="Google Shape;930;p63"/>
              <p:cNvCxnSpPr/>
              <p:nvPr/>
            </p:nvCxnSpPr>
            <p:spPr>
              <a:xfrm>
                <a:off x="3703" y="872"/>
                <a:ext cx="3900" cy="0"/>
              </a:xfrm>
              <a:prstGeom prst="straightConnector1">
                <a:avLst/>
              </a:prstGeom>
              <a:noFill/>
              <a:ln w="9525" cap="flat" cmpd="sng">
                <a:solidFill>
                  <a:srgbClr val="5B9BD4"/>
                </a:solidFill>
                <a:prstDash val="solid"/>
                <a:round/>
                <a:headEnd type="none" w="sm" len="sm"/>
                <a:tailEnd type="none" w="sm" len="sm"/>
              </a:ln>
            </p:spPr>
          </p:cxnSp>
          <p:sp>
            <p:nvSpPr>
              <p:cNvPr id="931" name="Google Shape;931;p63"/>
              <p:cNvSpPr/>
              <p:nvPr/>
            </p:nvSpPr>
            <p:spPr>
              <a:xfrm>
                <a:off x="4792" y="1119"/>
                <a:ext cx="1635" cy="1570"/>
              </a:xfrm>
              <a:custGeom>
                <a:avLst/>
                <a:gdLst/>
                <a:ahLst/>
                <a:cxnLst/>
                <a:rect l="l" t="t" r="r" b="b"/>
                <a:pathLst>
                  <a:path w="1635" h="1570" extrusionOk="0">
                    <a:moveTo>
                      <a:pt x="817" y="0"/>
                    </a:moveTo>
                    <a:lnTo>
                      <a:pt x="738" y="4"/>
                    </a:lnTo>
                    <a:lnTo>
                      <a:pt x="662" y="14"/>
                    </a:lnTo>
                    <a:lnTo>
                      <a:pt x="588" y="31"/>
                    </a:lnTo>
                    <a:lnTo>
                      <a:pt x="516" y="55"/>
                    </a:lnTo>
                    <a:lnTo>
                      <a:pt x="448" y="84"/>
                    </a:lnTo>
                    <a:lnTo>
                      <a:pt x="383" y="120"/>
                    </a:lnTo>
                    <a:lnTo>
                      <a:pt x="322" y="160"/>
                    </a:lnTo>
                    <a:lnTo>
                      <a:pt x="266" y="205"/>
                    </a:lnTo>
                    <a:lnTo>
                      <a:pt x="214" y="256"/>
                    </a:lnTo>
                    <a:lnTo>
                      <a:pt x="166" y="310"/>
                    </a:lnTo>
                    <a:lnTo>
                      <a:pt x="124" y="368"/>
                    </a:lnTo>
                    <a:lnTo>
                      <a:pt x="88" y="431"/>
                    </a:lnTo>
                    <a:lnTo>
                      <a:pt x="57" y="496"/>
                    </a:lnTo>
                    <a:lnTo>
                      <a:pt x="32" y="565"/>
                    </a:lnTo>
                    <a:lnTo>
                      <a:pt x="15" y="636"/>
                    </a:lnTo>
                    <a:lnTo>
                      <a:pt x="4" y="709"/>
                    </a:lnTo>
                    <a:lnTo>
                      <a:pt x="0" y="785"/>
                    </a:lnTo>
                    <a:lnTo>
                      <a:pt x="4" y="860"/>
                    </a:lnTo>
                    <a:lnTo>
                      <a:pt x="15" y="934"/>
                    </a:lnTo>
                    <a:lnTo>
                      <a:pt x="32" y="1005"/>
                    </a:lnTo>
                    <a:lnTo>
                      <a:pt x="57" y="1074"/>
                    </a:lnTo>
                    <a:lnTo>
                      <a:pt x="88" y="1139"/>
                    </a:lnTo>
                    <a:lnTo>
                      <a:pt x="124" y="1201"/>
                    </a:lnTo>
                    <a:lnTo>
                      <a:pt x="166" y="1260"/>
                    </a:lnTo>
                    <a:lnTo>
                      <a:pt x="214" y="1314"/>
                    </a:lnTo>
                    <a:lnTo>
                      <a:pt x="266" y="1364"/>
                    </a:lnTo>
                    <a:lnTo>
                      <a:pt x="322" y="1410"/>
                    </a:lnTo>
                    <a:lnTo>
                      <a:pt x="383" y="1450"/>
                    </a:lnTo>
                    <a:lnTo>
                      <a:pt x="448" y="1485"/>
                    </a:lnTo>
                    <a:lnTo>
                      <a:pt x="516" y="1515"/>
                    </a:lnTo>
                    <a:lnTo>
                      <a:pt x="588" y="1538"/>
                    </a:lnTo>
                    <a:lnTo>
                      <a:pt x="662" y="1556"/>
                    </a:lnTo>
                    <a:lnTo>
                      <a:pt x="738" y="1566"/>
                    </a:lnTo>
                    <a:lnTo>
                      <a:pt x="817" y="1570"/>
                    </a:lnTo>
                    <a:lnTo>
                      <a:pt x="896" y="1566"/>
                    </a:lnTo>
                    <a:lnTo>
                      <a:pt x="972" y="1556"/>
                    </a:lnTo>
                    <a:lnTo>
                      <a:pt x="1046" y="1538"/>
                    </a:lnTo>
                    <a:lnTo>
                      <a:pt x="1118" y="1515"/>
                    </a:lnTo>
                    <a:lnTo>
                      <a:pt x="1186" y="1485"/>
                    </a:lnTo>
                    <a:lnTo>
                      <a:pt x="1251" y="1450"/>
                    </a:lnTo>
                    <a:lnTo>
                      <a:pt x="1312" y="1410"/>
                    </a:lnTo>
                    <a:lnTo>
                      <a:pt x="1368" y="1364"/>
                    </a:lnTo>
                    <a:lnTo>
                      <a:pt x="1420" y="1314"/>
                    </a:lnTo>
                    <a:lnTo>
                      <a:pt x="1468" y="1260"/>
                    </a:lnTo>
                    <a:lnTo>
                      <a:pt x="1510" y="1201"/>
                    </a:lnTo>
                    <a:lnTo>
                      <a:pt x="1546" y="1139"/>
                    </a:lnTo>
                    <a:lnTo>
                      <a:pt x="1577" y="1074"/>
                    </a:lnTo>
                    <a:lnTo>
                      <a:pt x="1602" y="1005"/>
                    </a:lnTo>
                    <a:lnTo>
                      <a:pt x="1619" y="934"/>
                    </a:lnTo>
                    <a:lnTo>
                      <a:pt x="1630" y="860"/>
                    </a:lnTo>
                    <a:lnTo>
                      <a:pt x="1634" y="785"/>
                    </a:lnTo>
                    <a:lnTo>
                      <a:pt x="1630" y="709"/>
                    </a:lnTo>
                    <a:lnTo>
                      <a:pt x="1619" y="636"/>
                    </a:lnTo>
                    <a:lnTo>
                      <a:pt x="1602" y="565"/>
                    </a:lnTo>
                    <a:lnTo>
                      <a:pt x="1577" y="496"/>
                    </a:lnTo>
                    <a:lnTo>
                      <a:pt x="1546" y="431"/>
                    </a:lnTo>
                    <a:lnTo>
                      <a:pt x="1510" y="368"/>
                    </a:lnTo>
                    <a:lnTo>
                      <a:pt x="1468" y="310"/>
                    </a:lnTo>
                    <a:lnTo>
                      <a:pt x="1420" y="256"/>
                    </a:lnTo>
                    <a:lnTo>
                      <a:pt x="1368" y="205"/>
                    </a:lnTo>
                    <a:lnTo>
                      <a:pt x="1312" y="160"/>
                    </a:lnTo>
                    <a:lnTo>
                      <a:pt x="1251" y="120"/>
                    </a:lnTo>
                    <a:lnTo>
                      <a:pt x="1186" y="84"/>
                    </a:lnTo>
                    <a:lnTo>
                      <a:pt x="1118" y="55"/>
                    </a:lnTo>
                    <a:lnTo>
                      <a:pt x="1046" y="31"/>
                    </a:lnTo>
                    <a:lnTo>
                      <a:pt x="972" y="14"/>
                    </a:lnTo>
                    <a:lnTo>
                      <a:pt x="896" y="4"/>
                    </a:lnTo>
                    <a:lnTo>
                      <a:pt x="8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2" name="Google Shape;932;p63"/>
              <p:cNvSpPr/>
              <p:nvPr/>
            </p:nvSpPr>
            <p:spPr>
              <a:xfrm>
                <a:off x="4792" y="1119"/>
                <a:ext cx="1635" cy="1570"/>
              </a:xfrm>
              <a:custGeom>
                <a:avLst/>
                <a:gdLst/>
                <a:ahLst/>
                <a:cxnLst/>
                <a:rect l="l" t="t" r="r" b="b"/>
                <a:pathLst>
                  <a:path w="1635" h="1570" extrusionOk="0">
                    <a:moveTo>
                      <a:pt x="0" y="785"/>
                    </a:moveTo>
                    <a:lnTo>
                      <a:pt x="4" y="709"/>
                    </a:lnTo>
                    <a:lnTo>
                      <a:pt x="15" y="636"/>
                    </a:lnTo>
                    <a:lnTo>
                      <a:pt x="32" y="565"/>
                    </a:lnTo>
                    <a:lnTo>
                      <a:pt x="57" y="496"/>
                    </a:lnTo>
                    <a:lnTo>
                      <a:pt x="88" y="431"/>
                    </a:lnTo>
                    <a:lnTo>
                      <a:pt x="124" y="368"/>
                    </a:lnTo>
                    <a:lnTo>
                      <a:pt x="166" y="310"/>
                    </a:lnTo>
                    <a:lnTo>
                      <a:pt x="214" y="256"/>
                    </a:lnTo>
                    <a:lnTo>
                      <a:pt x="266" y="205"/>
                    </a:lnTo>
                    <a:lnTo>
                      <a:pt x="322" y="160"/>
                    </a:lnTo>
                    <a:lnTo>
                      <a:pt x="383" y="120"/>
                    </a:lnTo>
                    <a:lnTo>
                      <a:pt x="448" y="84"/>
                    </a:lnTo>
                    <a:lnTo>
                      <a:pt x="516" y="55"/>
                    </a:lnTo>
                    <a:lnTo>
                      <a:pt x="588" y="31"/>
                    </a:lnTo>
                    <a:lnTo>
                      <a:pt x="662" y="14"/>
                    </a:lnTo>
                    <a:lnTo>
                      <a:pt x="738" y="4"/>
                    </a:lnTo>
                    <a:lnTo>
                      <a:pt x="817" y="0"/>
                    </a:lnTo>
                    <a:lnTo>
                      <a:pt x="896" y="4"/>
                    </a:lnTo>
                    <a:lnTo>
                      <a:pt x="972" y="14"/>
                    </a:lnTo>
                    <a:lnTo>
                      <a:pt x="1046" y="31"/>
                    </a:lnTo>
                    <a:lnTo>
                      <a:pt x="1118" y="55"/>
                    </a:lnTo>
                    <a:lnTo>
                      <a:pt x="1186" y="84"/>
                    </a:lnTo>
                    <a:lnTo>
                      <a:pt x="1251" y="120"/>
                    </a:lnTo>
                    <a:lnTo>
                      <a:pt x="1312" y="160"/>
                    </a:lnTo>
                    <a:lnTo>
                      <a:pt x="1368" y="205"/>
                    </a:lnTo>
                    <a:lnTo>
                      <a:pt x="1420" y="256"/>
                    </a:lnTo>
                    <a:lnTo>
                      <a:pt x="1468" y="310"/>
                    </a:lnTo>
                    <a:lnTo>
                      <a:pt x="1510" y="368"/>
                    </a:lnTo>
                    <a:lnTo>
                      <a:pt x="1546" y="431"/>
                    </a:lnTo>
                    <a:lnTo>
                      <a:pt x="1577" y="496"/>
                    </a:lnTo>
                    <a:lnTo>
                      <a:pt x="1602" y="565"/>
                    </a:lnTo>
                    <a:lnTo>
                      <a:pt x="1619" y="636"/>
                    </a:lnTo>
                    <a:lnTo>
                      <a:pt x="1630" y="709"/>
                    </a:lnTo>
                    <a:lnTo>
                      <a:pt x="1634" y="785"/>
                    </a:lnTo>
                    <a:lnTo>
                      <a:pt x="1630" y="860"/>
                    </a:lnTo>
                    <a:lnTo>
                      <a:pt x="1619" y="934"/>
                    </a:lnTo>
                    <a:lnTo>
                      <a:pt x="1602" y="1005"/>
                    </a:lnTo>
                    <a:lnTo>
                      <a:pt x="1577" y="1074"/>
                    </a:lnTo>
                    <a:lnTo>
                      <a:pt x="1546" y="1139"/>
                    </a:lnTo>
                    <a:lnTo>
                      <a:pt x="1510" y="1201"/>
                    </a:lnTo>
                    <a:lnTo>
                      <a:pt x="1468" y="1260"/>
                    </a:lnTo>
                    <a:lnTo>
                      <a:pt x="1420" y="1314"/>
                    </a:lnTo>
                    <a:lnTo>
                      <a:pt x="1368" y="1364"/>
                    </a:lnTo>
                    <a:lnTo>
                      <a:pt x="1312" y="1410"/>
                    </a:lnTo>
                    <a:lnTo>
                      <a:pt x="1251" y="1450"/>
                    </a:lnTo>
                    <a:lnTo>
                      <a:pt x="1186" y="1485"/>
                    </a:lnTo>
                    <a:lnTo>
                      <a:pt x="1118" y="1515"/>
                    </a:lnTo>
                    <a:lnTo>
                      <a:pt x="1046" y="1538"/>
                    </a:lnTo>
                    <a:lnTo>
                      <a:pt x="972" y="1556"/>
                    </a:lnTo>
                    <a:lnTo>
                      <a:pt x="896" y="1566"/>
                    </a:lnTo>
                    <a:lnTo>
                      <a:pt x="817" y="1570"/>
                    </a:lnTo>
                    <a:lnTo>
                      <a:pt x="738" y="1566"/>
                    </a:lnTo>
                    <a:lnTo>
                      <a:pt x="662" y="1556"/>
                    </a:lnTo>
                    <a:lnTo>
                      <a:pt x="588" y="1538"/>
                    </a:lnTo>
                    <a:lnTo>
                      <a:pt x="516" y="1515"/>
                    </a:lnTo>
                    <a:lnTo>
                      <a:pt x="448" y="1485"/>
                    </a:lnTo>
                    <a:lnTo>
                      <a:pt x="383" y="1450"/>
                    </a:lnTo>
                    <a:lnTo>
                      <a:pt x="322" y="1410"/>
                    </a:lnTo>
                    <a:lnTo>
                      <a:pt x="266" y="1364"/>
                    </a:lnTo>
                    <a:lnTo>
                      <a:pt x="214" y="1314"/>
                    </a:lnTo>
                    <a:lnTo>
                      <a:pt x="166" y="1260"/>
                    </a:lnTo>
                    <a:lnTo>
                      <a:pt x="124" y="1201"/>
                    </a:lnTo>
                    <a:lnTo>
                      <a:pt x="88" y="1139"/>
                    </a:lnTo>
                    <a:lnTo>
                      <a:pt x="57" y="1074"/>
                    </a:lnTo>
                    <a:lnTo>
                      <a:pt x="32" y="1005"/>
                    </a:lnTo>
                    <a:lnTo>
                      <a:pt x="15" y="934"/>
                    </a:lnTo>
                    <a:lnTo>
                      <a:pt x="4" y="860"/>
                    </a:lnTo>
                    <a:lnTo>
                      <a:pt x="0" y="785"/>
                    </a:lnTo>
                    <a:close/>
                  </a:path>
                </a:pathLst>
              </a:custGeom>
              <a:noFill/>
              <a:ln w="12175" cap="flat" cmpd="sng">
                <a:solidFill>
                  <a:srgbClr val="41709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3" name="Google Shape;933;p63"/>
              <p:cNvSpPr/>
              <p:nvPr/>
            </p:nvSpPr>
            <p:spPr>
              <a:xfrm>
                <a:off x="4795" y="2897"/>
                <a:ext cx="1637" cy="1572"/>
              </a:xfrm>
              <a:custGeom>
                <a:avLst/>
                <a:gdLst/>
                <a:ahLst/>
                <a:cxnLst/>
                <a:rect l="l" t="t" r="r" b="b"/>
                <a:pathLst>
                  <a:path w="1637" h="1572" extrusionOk="0">
                    <a:moveTo>
                      <a:pt x="819" y="0"/>
                    </a:moveTo>
                    <a:lnTo>
                      <a:pt x="740" y="4"/>
                    </a:lnTo>
                    <a:lnTo>
                      <a:pt x="663" y="15"/>
                    </a:lnTo>
                    <a:lnTo>
                      <a:pt x="589" y="32"/>
                    </a:lnTo>
                    <a:lnTo>
                      <a:pt x="517" y="55"/>
                    </a:lnTo>
                    <a:lnTo>
                      <a:pt x="449" y="85"/>
                    </a:lnTo>
                    <a:lnTo>
                      <a:pt x="384" y="120"/>
                    </a:lnTo>
                    <a:lnTo>
                      <a:pt x="323" y="161"/>
                    </a:lnTo>
                    <a:lnTo>
                      <a:pt x="267" y="206"/>
                    </a:lnTo>
                    <a:lnTo>
                      <a:pt x="214" y="256"/>
                    </a:lnTo>
                    <a:lnTo>
                      <a:pt x="167" y="311"/>
                    </a:lnTo>
                    <a:lnTo>
                      <a:pt x="125" y="369"/>
                    </a:lnTo>
                    <a:lnTo>
                      <a:pt x="88" y="432"/>
                    </a:lnTo>
                    <a:lnTo>
                      <a:pt x="57" y="497"/>
                    </a:lnTo>
                    <a:lnTo>
                      <a:pt x="33" y="566"/>
                    </a:lnTo>
                    <a:lnTo>
                      <a:pt x="15" y="637"/>
                    </a:lnTo>
                    <a:lnTo>
                      <a:pt x="4" y="711"/>
                    </a:lnTo>
                    <a:lnTo>
                      <a:pt x="0" y="786"/>
                    </a:lnTo>
                    <a:lnTo>
                      <a:pt x="4" y="862"/>
                    </a:lnTo>
                    <a:lnTo>
                      <a:pt x="15" y="936"/>
                    </a:lnTo>
                    <a:lnTo>
                      <a:pt x="33" y="1007"/>
                    </a:lnTo>
                    <a:lnTo>
                      <a:pt x="57" y="1076"/>
                    </a:lnTo>
                    <a:lnTo>
                      <a:pt x="88" y="1141"/>
                    </a:lnTo>
                    <a:lnTo>
                      <a:pt x="125" y="1203"/>
                    </a:lnTo>
                    <a:lnTo>
                      <a:pt x="167" y="1262"/>
                    </a:lnTo>
                    <a:lnTo>
                      <a:pt x="214" y="1317"/>
                    </a:lnTo>
                    <a:lnTo>
                      <a:pt x="267" y="1367"/>
                    </a:lnTo>
                    <a:lnTo>
                      <a:pt x="323" y="1412"/>
                    </a:lnTo>
                    <a:lnTo>
                      <a:pt x="384" y="1453"/>
                    </a:lnTo>
                    <a:lnTo>
                      <a:pt x="449" y="1488"/>
                    </a:lnTo>
                    <a:lnTo>
                      <a:pt x="517" y="1518"/>
                    </a:lnTo>
                    <a:lnTo>
                      <a:pt x="589" y="1541"/>
                    </a:lnTo>
                    <a:lnTo>
                      <a:pt x="663" y="1558"/>
                    </a:lnTo>
                    <a:lnTo>
                      <a:pt x="740" y="1569"/>
                    </a:lnTo>
                    <a:lnTo>
                      <a:pt x="819" y="1572"/>
                    </a:lnTo>
                    <a:lnTo>
                      <a:pt x="897" y="1569"/>
                    </a:lnTo>
                    <a:lnTo>
                      <a:pt x="974" y="1558"/>
                    </a:lnTo>
                    <a:lnTo>
                      <a:pt x="1048" y="1541"/>
                    </a:lnTo>
                    <a:lnTo>
                      <a:pt x="1120" y="1518"/>
                    </a:lnTo>
                    <a:lnTo>
                      <a:pt x="1188" y="1488"/>
                    </a:lnTo>
                    <a:lnTo>
                      <a:pt x="1253" y="1453"/>
                    </a:lnTo>
                    <a:lnTo>
                      <a:pt x="1314" y="1412"/>
                    </a:lnTo>
                    <a:lnTo>
                      <a:pt x="1371" y="1367"/>
                    </a:lnTo>
                    <a:lnTo>
                      <a:pt x="1423" y="1317"/>
                    </a:lnTo>
                    <a:lnTo>
                      <a:pt x="1470" y="1262"/>
                    </a:lnTo>
                    <a:lnTo>
                      <a:pt x="1512" y="1203"/>
                    </a:lnTo>
                    <a:lnTo>
                      <a:pt x="1549" y="1141"/>
                    </a:lnTo>
                    <a:lnTo>
                      <a:pt x="1580" y="1076"/>
                    </a:lnTo>
                    <a:lnTo>
                      <a:pt x="1604" y="1007"/>
                    </a:lnTo>
                    <a:lnTo>
                      <a:pt x="1622" y="936"/>
                    </a:lnTo>
                    <a:lnTo>
                      <a:pt x="1633" y="862"/>
                    </a:lnTo>
                    <a:lnTo>
                      <a:pt x="1637" y="786"/>
                    </a:lnTo>
                    <a:lnTo>
                      <a:pt x="1633" y="711"/>
                    </a:lnTo>
                    <a:lnTo>
                      <a:pt x="1622" y="637"/>
                    </a:lnTo>
                    <a:lnTo>
                      <a:pt x="1604" y="566"/>
                    </a:lnTo>
                    <a:lnTo>
                      <a:pt x="1580" y="497"/>
                    </a:lnTo>
                    <a:lnTo>
                      <a:pt x="1549" y="432"/>
                    </a:lnTo>
                    <a:lnTo>
                      <a:pt x="1512" y="369"/>
                    </a:lnTo>
                    <a:lnTo>
                      <a:pt x="1470" y="311"/>
                    </a:lnTo>
                    <a:lnTo>
                      <a:pt x="1423" y="256"/>
                    </a:lnTo>
                    <a:lnTo>
                      <a:pt x="1371" y="206"/>
                    </a:lnTo>
                    <a:lnTo>
                      <a:pt x="1314" y="161"/>
                    </a:lnTo>
                    <a:lnTo>
                      <a:pt x="1253" y="120"/>
                    </a:lnTo>
                    <a:lnTo>
                      <a:pt x="1188" y="85"/>
                    </a:lnTo>
                    <a:lnTo>
                      <a:pt x="1120" y="55"/>
                    </a:lnTo>
                    <a:lnTo>
                      <a:pt x="1048" y="32"/>
                    </a:lnTo>
                    <a:lnTo>
                      <a:pt x="974" y="15"/>
                    </a:lnTo>
                    <a:lnTo>
                      <a:pt x="897" y="4"/>
                    </a:lnTo>
                    <a:lnTo>
                      <a:pt x="81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4" name="Google Shape;934;p63"/>
              <p:cNvSpPr/>
              <p:nvPr/>
            </p:nvSpPr>
            <p:spPr>
              <a:xfrm>
                <a:off x="4795" y="2897"/>
                <a:ext cx="1637" cy="1572"/>
              </a:xfrm>
              <a:custGeom>
                <a:avLst/>
                <a:gdLst/>
                <a:ahLst/>
                <a:cxnLst/>
                <a:rect l="l" t="t" r="r" b="b"/>
                <a:pathLst>
                  <a:path w="1637" h="1572" extrusionOk="0">
                    <a:moveTo>
                      <a:pt x="0" y="786"/>
                    </a:moveTo>
                    <a:lnTo>
                      <a:pt x="4" y="711"/>
                    </a:lnTo>
                    <a:lnTo>
                      <a:pt x="15" y="637"/>
                    </a:lnTo>
                    <a:lnTo>
                      <a:pt x="33" y="566"/>
                    </a:lnTo>
                    <a:lnTo>
                      <a:pt x="57" y="497"/>
                    </a:lnTo>
                    <a:lnTo>
                      <a:pt x="88" y="432"/>
                    </a:lnTo>
                    <a:lnTo>
                      <a:pt x="125" y="369"/>
                    </a:lnTo>
                    <a:lnTo>
                      <a:pt x="167" y="311"/>
                    </a:lnTo>
                    <a:lnTo>
                      <a:pt x="214" y="256"/>
                    </a:lnTo>
                    <a:lnTo>
                      <a:pt x="267" y="206"/>
                    </a:lnTo>
                    <a:lnTo>
                      <a:pt x="323" y="161"/>
                    </a:lnTo>
                    <a:lnTo>
                      <a:pt x="384" y="120"/>
                    </a:lnTo>
                    <a:lnTo>
                      <a:pt x="449" y="85"/>
                    </a:lnTo>
                    <a:lnTo>
                      <a:pt x="517" y="55"/>
                    </a:lnTo>
                    <a:lnTo>
                      <a:pt x="589" y="32"/>
                    </a:lnTo>
                    <a:lnTo>
                      <a:pt x="663" y="15"/>
                    </a:lnTo>
                    <a:lnTo>
                      <a:pt x="740" y="4"/>
                    </a:lnTo>
                    <a:lnTo>
                      <a:pt x="819" y="0"/>
                    </a:lnTo>
                    <a:lnTo>
                      <a:pt x="897" y="4"/>
                    </a:lnTo>
                    <a:lnTo>
                      <a:pt x="974" y="15"/>
                    </a:lnTo>
                    <a:lnTo>
                      <a:pt x="1048" y="32"/>
                    </a:lnTo>
                    <a:lnTo>
                      <a:pt x="1120" y="55"/>
                    </a:lnTo>
                    <a:lnTo>
                      <a:pt x="1188" y="85"/>
                    </a:lnTo>
                    <a:lnTo>
                      <a:pt x="1253" y="120"/>
                    </a:lnTo>
                    <a:lnTo>
                      <a:pt x="1314" y="161"/>
                    </a:lnTo>
                    <a:lnTo>
                      <a:pt x="1371" y="206"/>
                    </a:lnTo>
                    <a:lnTo>
                      <a:pt x="1423" y="256"/>
                    </a:lnTo>
                    <a:lnTo>
                      <a:pt x="1470" y="311"/>
                    </a:lnTo>
                    <a:lnTo>
                      <a:pt x="1512" y="369"/>
                    </a:lnTo>
                    <a:lnTo>
                      <a:pt x="1549" y="432"/>
                    </a:lnTo>
                    <a:lnTo>
                      <a:pt x="1580" y="497"/>
                    </a:lnTo>
                    <a:lnTo>
                      <a:pt x="1604" y="566"/>
                    </a:lnTo>
                    <a:lnTo>
                      <a:pt x="1622" y="637"/>
                    </a:lnTo>
                    <a:lnTo>
                      <a:pt x="1633" y="711"/>
                    </a:lnTo>
                    <a:lnTo>
                      <a:pt x="1637" y="786"/>
                    </a:lnTo>
                    <a:lnTo>
                      <a:pt x="1633" y="862"/>
                    </a:lnTo>
                    <a:lnTo>
                      <a:pt x="1622" y="936"/>
                    </a:lnTo>
                    <a:lnTo>
                      <a:pt x="1604" y="1007"/>
                    </a:lnTo>
                    <a:lnTo>
                      <a:pt x="1580" y="1076"/>
                    </a:lnTo>
                    <a:lnTo>
                      <a:pt x="1549" y="1141"/>
                    </a:lnTo>
                    <a:lnTo>
                      <a:pt x="1512" y="1203"/>
                    </a:lnTo>
                    <a:lnTo>
                      <a:pt x="1470" y="1262"/>
                    </a:lnTo>
                    <a:lnTo>
                      <a:pt x="1423" y="1317"/>
                    </a:lnTo>
                    <a:lnTo>
                      <a:pt x="1371" y="1367"/>
                    </a:lnTo>
                    <a:lnTo>
                      <a:pt x="1314" y="1412"/>
                    </a:lnTo>
                    <a:lnTo>
                      <a:pt x="1253" y="1453"/>
                    </a:lnTo>
                    <a:lnTo>
                      <a:pt x="1188" y="1488"/>
                    </a:lnTo>
                    <a:lnTo>
                      <a:pt x="1120" y="1518"/>
                    </a:lnTo>
                    <a:lnTo>
                      <a:pt x="1048" y="1541"/>
                    </a:lnTo>
                    <a:lnTo>
                      <a:pt x="974" y="1558"/>
                    </a:lnTo>
                    <a:lnTo>
                      <a:pt x="897" y="1569"/>
                    </a:lnTo>
                    <a:lnTo>
                      <a:pt x="819" y="1572"/>
                    </a:lnTo>
                    <a:lnTo>
                      <a:pt x="740" y="1569"/>
                    </a:lnTo>
                    <a:lnTo>
                      <a:pt x="663" y="1558"/>
                    </a:lnTo>
                    <a:lnTo>
                      <a:pt x="589" y="1541"/>
                    </a:lnTo>
                    <a:lnTo>
                      <a:pt x="517" y="1518"/>
                    </a:lnTo>
                    <a:lnTo>
                      <a:pt x="449" y="1488"/>
                    </a:lnTo>
                    <a:lnTo>
                      <a:pt x="384" y="1453"/>
                    </a:lnTo>
                    <a:lnTo>
                      <a:pt x="323" y="1412"/>
                    </a:lnTo>
                    <a:lnTo>
                      <a:pt x="267" y="1367"/>
                    </a:lnTo>
                    <a:lnTo>
                      <a:pt x="214" y="1317"/>
                    </a:lnTo>
                    <a:lnTo>
                      <a:pt x="167" y="1262"/>
                    </a:lnTo>
                    <a:lnTo>
                      <a:pt x="125" y="1203"/>
                    </a:lnTo>
                    <a:lnTo>
                      <a:pt x="88" y="1141"/>
                    </a:lnTo>
                    <a:lnTo>
                      <a:pt x="57" y="1076"/>
                    </a:lnTo>
                    <a:lnTo>
                      <a:pt x="33" y="1007"/>
                    </a:lnTo>
                    <a:lnTo>
                      <a:pt x="15" y="936"/>
                    </a:lnTo>
                    <a:lnTo>
                      <a:pt x="4" y="862"/>
                    </a:lnTo>
                    <a:lnTo>
                      <a:pt x="0" y="786"/>
                    </a:lnTo>
                    <a:close/>
                  </a:path>
                </a:pathLst>
              </a:custGeom>
              <a:noFill/>
              <a:ln w="12175" cap="flat" cmpd="sng">
                <a:solidFill>
                  <a:srgbClr val="41709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5" name="Google Shape;935;p63"/>
              <p:cNvSpPr/>
              <p:nvPr/>
            </p:nvSpPr>
            <p:spPr>
              <a:xfrm>
                <a:off x="4792" y="4678"/>
                <a:ext cx="1635" cy="1572"/>
              </a:xfrm>
              <a:custGeom>
                <a:avLst/>
                <a:gdLst/>
                <a:ahLst/>
                <a:cxnLst/>
                <a:rect l="l" t="t" r="r" b="b"/>
                <a:pathLst>
                  <a:path w="1635" h="1572" extrusionOk="0">
                    <a:moveTo>
                      <a:pt x="817" y="0"/>
                    </a:moveTo>
                    <a:lnTo>
                      <a:pt x="738" y="4"/>
                    </a:lnTo>
                    <a:lnTo>
                      <a:pt x="662" y="14"/>
                    </a:lnTo>
                    <a:lnTo>
                      <a:pt x="588" y="32"/>
                    </a:lnTo>
                    <a:lnTo>
                      <a:pt x="516" y="55"/>
                    </a:lnTo>
                    <a:lnTo>
                      <a:pt x="448" y="85"/>
                    </a:lnTo>
                    <a:lnTo>
                      <a:pt x="383" y="120"/>
                    </a:lnTo>
                    <a:lnTo>
                      <a:pt x="322" y="160"/>
                    </a:lnTo>
                    <a:lnTo>
                      <a:pt x="266" y="206"/>
                    </a:lnTo>
                    <a:lnTo>
                      <a:pt x="214" y="256"/>
                    </a:lnTo>
                    <a:lnTo>
                      <a:pt x="166" y="311"/>
                    </a:lnTo>
                    <a:lnTo>
                      <a:pt x="124" y="369"/>
                    </a:lnTo>
                    <a:lnTo>
                      <a:pt x="88" y="431"/>
                    </a:lnTo>
                    <a:lnTo>
                      <a:pt x="57" y="497"/>
                    </a:lnTo>
                    <a:lnTo>
                      <a:pt x="32" y="566"/>
                    </a:lnTo>
                    <a:lnTo>
                      <a:pt x="15" y="637"/>
                    </a:lnTo>
                    <a:lnTo>
                      <a:pt x="4" y="711"/>
                    </a:lnTo>
                    <a:lnTo>
                      <a:pt x="0" y="786"/>
                    </a:lnTo>
                    <a:lnTo>
                      <a:pt x="4" y="862"/>
                    </a:lnTo>
                    <a:lnTo>
                      <a:pt x="15" y="936"/>
                    </a:lnTo>
                    <a:lnTo>
                      <a:pt x="32" y="1007"/>
                    </a:lnTo>
                    <a:lnTo>
                      <a:pt x="57" y="1075"/>
                    </a:lnTo>
                    <a:lnTo>
                      <a:pt x="88" y="1141"/>
                    </a:lnTo>
                    <a:lnTo>
                      <a:pt x="124" y="1203"/>
                    </a:lnTo>
                    <a:lnTo>
                      <a:pt x="166" y="1262"/>
                    </a:lnTo>
                    <a:lnTo>
                      <a:pt x="214" y="1316"/>
                    </a:lnTo>
                    <a:lnTo>
                      <a:pt x="266" y="1367"/>
                    </a:lnTo>
                    <a:lnTo>
                      <a:pt x="322" y="1412"/>
                    </a:lnTo>
                    <a:lnTo>
                      <a:pt x="383" y="1453"/>
                    </a:lnTo>
                    <a:lnTo>
                      <a:pt x="448" y="1488"/>
                    </a:lnTo>
                    <a:lnTo>
                      <a:pt x="516" y="1517"/>
                    </a:lnTo>
                    <a:lnTo>
                      <a:pt x="588" y="1541"/>
                    </a:lnTo>
                    <a:lnTo>
                      <a:pt x="662" y="1558"/>
                    </a:lnTo>
                    <a:lnTo>
                      <a:pt x="738" y="1569"/>
                    </a:lnTo>
                    <a:lnTo>
                      <a:pt x="817" y="1572"/>
                    </a:lnTo>
                    <a:lnTo>
                      <a:pt x="896" y="1569"/>
                    </a:lnTo>
                    <a:lnTo>
                      <a:pt x="972" y="1558"/>
                    </a:lnTo>
                    <a:lnTo>
                      <a:pt x="1046" y="1541"/>
                    </a:lnTo>
                    <a:lnTo>
                      <a:pt x="1118" y="1517"/>
                    </a:lnTo>
                    <a:lnTo>
                      <a:pt x="1186" y="1488"/>
                    </a:lnTo>
                    <a:lnTo>
                      <a:pt x="1251" y="1453"/>
                    </a:lnTo>
                    <a:lnTo>
                      <a:pt x="1312" y="1412"/>
                    </a:lnTo>
                    <a:lnTo>
                      <a:pt x="1368" y="1367"/>
                    </a:lnTo>
                    <a:lnTo>
                      <a:pt x="1420" y="1316"/>
                    </a:lnTo>
                    <a:lnTo>
                      <a:pt x="1468" y="1262"/>
                    </a:lnTo>
                    <a:lnTo>
                      <a:pt x="1510" y="1203"/>
                    </a:lnTo>
                    <a:lnTo>
                      <a:pt x="1546" y="1141"/>
                    </a:lnTo>
                    <a:lnTo>
                      <a:pt x="1577" y="1075"/>
                    </a:lnTo>
                    <a:lnTo>
                      <a:pt x="1602" y="1007"/>
                    </a:lnTo>
                    <a:lnTo>
                      <a:pt x="1619" y="936"/>
                    </a:lnTo>
                    <a:lnTo>
                      <a:pt x="1630" y="862"/>
                    </a:lnTo>
                    <a:lnTo>
                      <a:pt x="1634" y="786"/>
                    </a:lnTo>
                    <a:lnTo>
                      <a:pt x="1630" y="711"/>
                    </a:lnTo>
                    <a:lnTo>
                      <a:pt x="1619" y="637"/>
                    </a:lnTo>
                    <a:lnTo>
                      <a:pt x="1602" y="566"/>
                    </a:lnTo>
                    <a:lnTo>
                      <a:pt x="1577" y="497"/>
                    </a:lnTo>
                    <a:lnTo>
                      <a:pt x="1546" y="431"/>
                    </a:lnTo>
                    <a:lnTo>
                      <a:pt x="1510" y="369"/>
                    </a:lnTo>
                    <a:lnTo>
                      <a:pt x="1468" y="311"/>
                    </a:lnTo>
                    <a:lnTo>
                      <a:pt x="1420" y="256"/>
                    </a:lnTo>
                    <a:lnTo>
                      <a:pt x="1368" y="206"/>
                    </a:lnTo>
                    <a:lnTo>
                      <a:pt x="1312" y="160"/>
                    </a:lnTo>
                    <a:lnTo>
                      <a:pt x="1251" y="120"/>
                    </a:lnTo>
                    <a:lnTo>
                      <a:pt x="1186" y="85"/>
                    </a:lnTo>
                    <a:lnTo>
                      <a:pt x="1118" y="55"/>
                    </a:lnTo>
                    <a:lnTo>
                      <a:pt x="1046" y="32"/>
                    </a:lnTo>
                    <a:lnTo>
                      <a:pt x="972" y="14"/>
                    </a:lnTo>
                    <a:lnTo>
                      <a:pt x="896" y="4"/>
                    </a:lnTo>
                    <a:lnTo>
                      <a:pt x="8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6" name="Google Shape;936;p63"/>
              <p:cNvSpPr/>
              <p:nvPr/>
            </p:nvSpPr>
            <p:spPr>
              <a:xfrm>
                <a:off x="4792" y="4678"/>
                <a:ext cx="1635" cy="1572"/>
              </a:xfrm>
              <a:custGeom>
                <a:avLst/>
                <a:gdLst/>
                <a:ahLst/>
                <a:cxnLst/>
                <a:rect l="l" t="t" r="r" b="b"/>
                <a:pathLst>
                  <a:path w="1635" h="1572" extrusionOk="0">
                    <a:moveTo>
                      <a:pt x="0" y="786"/>
                    </a:moveTo>
                    <a:lnTo>
                      <a:pt x="4" y="711"/>
                    </a:lnTo>
                    <a:lnTo>
                      <a:pt x="15" y="637"/>
                    </a:lnTo>
                    <a:lnTo>
                      <a:pt x="32" y="566"/>
                    </a:lnTo>
                    <a:lnTo>
                      <a:pt x="57" y="497"/>
                    </a:lnTo>
                    <a:lnTo>
                      <a:pt x="88" y="431"/>
                    </a:lnTo>
                    <a:lnTo>
                      <a:pt x="124" y="369"/>
                    </a:lnTo>
                    <a:lnTo>
                      <a:pt x="166" y="311"/>
                    </a:lnTo>
                    <a:lnTo>
                      <a:pt x="214" y="256"/>
                    </a:lnTo>
                    <a:lnTo>
                      <a:pt x="266" y="206"/>
                    </a:lnTo>
                    <a:lnTo>
                      <a:pt x="322" y="160"/>
                    </a:lnTo>
                    <a:lnTo>
                      <a:pt x="383" y="120"/>
                    </a:lnTo>
                    <a:lnTo>
                      <a:pt x="448" y="85"/>
                    </a:lnTo>
                    <a:lnTo>
                      <a:pt x="516" y="55"/>
                    </a:lnTo>
                    <a:lnTo>
                      <a:pt x="588" y="32"/>
                    </a:lnTo>
                    <a:lnTo>
                      <a:pt x="662" y="14"/>
                    </a:lnTo>
                    <a:lnTo>
                      <a:pt x="738" y="4"/>
                    </a:lnTo>
                    <a:lnTo>
                      <a:pt x="817" y="0"/>
                    </a:lnTo>
                    <a:lnTo>
                      <a:pt x="896" y="4"/>
                    </a:lnTo>
                    <a:lnTo>
                      <a:pt x="972" y="14"/>
                    </a:lnTo>
                    <a:lnTo>
                      <a:pt x="1046" y="32"/>
                    </a:lnTo>
                    <a:lnTo>
                      <a:pt x="1118" y="55"/>
                    </a:lnTo>
                    <a:lnTo>
                      <a:pt x="1186" y="85"/>
                    </a:lnTo>
                    <a:lnTo>
                      <a:pt x="1251" y="120"/>
                    </a:lnTo>
                    <a:lnTo>
                      <a:pt x="1312" y="160"/>
                    </a:lnTo>
                    <a:lnTo>
                      <a:pt x="1368" y="206"/>
                    </a:lnTo>
                    <a:lnTo>
                      <a:pt x="1420" y="256"/>
                    </a:lnTo>
                    <a:lnTo>
                      <a:pt x="1468" y="311"/>
                    </a:lnTo>
                    <a:lnTo>
                      <a:pt x="1510" y="369"/>
                    </a:lnTo>
                    <a:lnTo>
                      <a:pt x="1546" y="431"/>
                    </a:lnTo>
                    <a:lnTo>
                      <a:pt x="1577" y="497"/>
                    </a:lnTo>
                    <a:lnTo>
                      <a:pt x="1602" y="566"/>
                    </a:lnTo>
                    <a:lnTo>
                      <a:pt x="1619" y="637"/>
                    </a:lnTo>
                    <a:lnTo>
                      <a:pt x="1630" y="711"/>
                    </a:lnTo>
                    <a:lnTo>
                      <a:pt x="1634" y="786"/>
                    </a:lnTo>
                    <a:lnTo>
                      <a:pt x="1630" y="862"/>
                    </a:lnTo>
                    <a:lnTo>
                      <a:pt x="1619" y="936"/>
                    </a:lnTo>
                    <a:lnTo>
                      <a:pt x="1602" y="1007"/>
                    </a:lnTo>
                    <a:lnTo>
                      <a:pt x="1577" y="1075"/>
                    </a:lnTo>
                    <a:lnTo>
                      <a:pt x="1546" y="1141"/>
                    </a:lnTo>
                    <a:lnTo>
                      <a:pt x="1510" y="1203"/>
                    </a:lnTo>
                    <a:lnTo>
                      <a:pt x="1468" y="1262"/>
                    </a:lnTo>
                    <a:lnTo>
                      <a:pt x="1420" y="1316"/>
                    </a:lnTo>
                    <a:lnTo>
                      <a:pt x="1368" y="1367"/>
                    </a:lnTo>
                    <a:lnTo>
                      <a:pt x="1312" y="1412"/>
                    </a:lnTo>
                    <a:lnTo>
                      <a:pt x="1251" y="1453"/>
                    </a:lnTo>
                    <a:lnTo>
                      <a:pt x="1186" y="1488"/>
                    </a:lnTo>
                    <a:lnTo>
                      <a:pt x="1118" y="1517"/>
                    </a:lnTo>
                    <a:lnTo>
                      <a:pt x="1046" y="1541"/>
                    </a:lnTo>
                    <a:lnTo>
                      <a:pt x="972" y="1558"/>
                    </a:lnTo>
                    <a:lnTo>
                      <a:pt x="896" y="1569"/>
                    </a:lnTo>
                    <a:lnTo>
                      <a:pt x="817" y="1572"/>
                    </a:lnTo>
                    <a:lnTo>
                      <a:pt x="738" y="1569"/>
                    </a:lnTo>
                    <a:lnTo>
                      <a:pt x="662" y="1558"/>
                    </a:lnTo>
                    <a:lnTo>
                      <a:pt x="588" y="1541"/>
                    </a:lnTo>
                    <a:lnTo>
                      <a:pt x="516" y="1517"/>
                    </a:lnTo>
                    <a:lnTo>
                      <a:pt x="448" y="1488"/>
                    </a:lnTo>
                    <a:lnTo>
                      <a:pt x="383" y="1453"/>
                    </a:lnTo>
                    <a:lnTo>
                      <a:pt x="322" y="1412"/>
                    </a:lnTo>
                    <a:lnTo>
                      <a:pt x="266" y="1367"/>
                    </a:lnTo>
                    <a:lnTo>
                      <a:pt x="214" y="1316"/>
                    </a:lnTo>
                    <a:lnTo>
                      <a:pt x="166" y="1262"/>
                    </a:lnTo>
                    <a:lnTo>
                      <a:pt x="124" y="1203"/>
                    </a:lnTo>
                    <a:lnTo>
                      <a:pt x="88" y="1141"/>
                    </a:lnTo>
                    <a:lnTo>
                      <a:pt x="57" y="1075"/>
                    </a:lnTo>
                    <a:lnTo>
                      <a:pt x="32" y="1007"/>
                    </a:lnTo>
                    <a:lnTo>
                      <a:pt x="15" y="936"/>
                    </a:lnTo>
                    <a:lnTo>
                      <a:pt x="4" y="862"/>
                    </a:lnTo>
                    <a:lnTo>
                      <a:pt x="0" y="786"/>
                    </a:lnTo>
                    <a:close/>
                  </a:path>
                </a:pathLst>
              </a:custGeom>
              <a:noFill/>
              <a:ln w="12175" cap="flat" cmpd="sng">
                <a:solidFill>
                  <a:srgbClr val="41709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7" name="Google Shape;937;p63"/>
              <p:cNvSpPr/>
              <p:nvPr/>
            </p:nvSpPr>
            <p:spPr>
              <a:xfrm>
                <a:off x="4812" y="6363"/>
                <a:ext cx="1637" cy="1572"/>
              </a:xfrm>
              <a:custGeom>
                <a:avLst/>
                <a:gdLst/>
                <a:ahLst/>
                <a:cxnLst/>
                <a:rect l="l" t="t" r="r" b="b"/>
                <a:pathLst>
                  <a:path w="1637" h="1572" extrusionOk="0">
                    <a:moveTo>
                      <a:pt x="818" y="0"/>
                    </a:moveTo>
                    <a:lnTo>
                      <a:pt x="740" y="4"/>
                    </a:lnTo>
                    <a:lnTo>
                      <a:pt x="663" y="14"/>
                    </a:lnTo>
                    <a:lnTo>
                      <a:pt x="589" y="31"/>
                    </a:lnTo>
                    <a:lnTo>
                      <a:pt x="517" y="55"/>
                    </a:lnTo>
                    <a:lnTo>
                      <a:pt x="449" y="85"/>
                    </a:lnTo>
                    <a:lnTo>
                      <a:pt x="384" y="120"/>
                    </a:lnTo>
                    <a:lnTo>
                      <a:pt x="323" y="160"/>
                    </a:lnTo>
                    <a:lnTo>
                      <a:pt x="266" y="206"/>
                    </a:lnTo>
                    <a:lnTo>
                      <a:pt x="214" y="256"/>
                    </a:lnTo>
                    <a:lnTo>
                      <a:pt x="167" y="311"/>
                    </a:lnTo>
                    <a:lnTo>
                      <a:pt x="125" y="369"/>
                    </a:lnTo>
                    <a:lnTo>
                      <a:pt x="88" y="431"/>
                    </a:lnTo>
                    <a:lnTo>
                      <a:pt x="57" y="497"/>
                    </a:lnTo>
                    <a:lnTo>
                      <a:pt x="33" y="565"/>
                    </a:lnTo>
                    <a:lnTo>
                      <a:pt x="15" y="637"/>
                    </a:lnTo>
                    <a:lnTo>
                      <a:pt x="4" y="710"/>
                    </a:lnTo>
                    <a:lnTo>
                      <a:pt x="0" y="786"/>
                    </a:lnTo>
                    <a:lnTo>
                      <a:pt x="4" y="862"/>
                    </a:lnTo>
                    <a:lnTo>
                      <a:pt x="15" y="935"/>
                    </a:lnTo>
                    <a:lnTo>
                      <a:pt x="33" y="1007"/>
                    </a:lnTo>
                    <a:lnTo>
                      <a:pt x="57" y="1075"/>
                    </a:lnTo>
                    <a:lnTo>
                      <a:pt x="88" y="1141"/>
                    </a:lnTo>
                    <a:lnTo>
                      <a:pt x="125" y="1203"/>
                    </a:lnTo>
                    <a:lnTo>
                      <a:pt x="167" y="1262"/>
                    </a:lnTo>
                    <a:lnTo>
                      <a:pt x="214" y="1316"/>
                    </a:lnTo>
                    <a:lnTo>
                      <a:pt x="266" y="1366"/>
                    </a:lnTo>
                    <a:lnTo>
                      <a:pt x="323" y="1412"/>
                    </a:lnTo>
                    <a:lnTo>
                      <a:pt x="384" y="1452"/>
                    </a:lnTo>
                    <a:lnTo>
                      <a:pt x="449" y="1488"/>
                    </a:lnTo>
                    <a:lnTo>
                      <a:pt x="517" y="1517"/>
                    </a:lnTo>
                    <a:lnTo>
                      <a:pt x="589" y="1541"/>
                    </a:lnTo>
                    <a:lnTo>
                      <a:pt x="663" y="1558"/>
                    </a:lnTo>
                    <a:lnTo>
                      <a:pt x="740" y="1568"/>
                    </a:lnTo>
                    <a:lnTo>
                      <a:pt x="818" y="1572"/>
                    </a:lnTo>
                    <a:lnTo>
                      <a:pt x="897" y="1568"/>
                    </a:lnTo>
                    <a:lnTo>
                      <a:pt x="974" y="1558"/>
                    </a:lnTo>
                    <a:lnTo>
                      <a:pt x="1048" y="1541"/>
                    </a:lnTo>
                    <a:lnTo>
                      <a:pt x="1120" y="1517"/>
                    </a:lnTo>
                    <a:lnTo>
                      <a:pt x="1188" y="1488"/>
                    </a:lnTo>
                    <a:lnTo>
                      <a:pt x="1253" y="1452"/>
                    </a:lnTo>
                    <a:lnTo>
                      <a:pt x="1314" y="1412"/>
                    </a:lnTo>
                    <a:lnTo>
                      <a:pt x="1370" y="1366"/>
                    </a:lnTo>
                    <a:lnTo>
                      <a:pt x="1423" y="1316"/>
                    </a:lnTo>
                    <a:lnTo>
                      <a:pt x="1470" y="1262"/>
                    </a:lnTo>
                    <a:lnTo>
                      <a:pt x="1512" y="1203"/>
                    </a:lnTo>
                    <a:lnTo>
                      <a:pt x="1549" y="1141"/>
                    </a:lnTo>
                    <a:lnTo>
                      <a:pt x="1580" y="1075"/>
                    </a:lnTo>
                    <a:lnTo>
                      <a:pt x="1604" y="1007"/>
                    </a:lnTo>
                    <a:lnTo>
                      <a:pt x="1622" y="935"/>
                    </a:lnTo>
                    <a:lnTo>
                      <a:pt x="1633" y="862"/>
                    </a:lnTo>
                    <a:lnTo>
                      <a:pt x="1637" y="786"/>
                    </a:lnTo>
                    <a:lnTo>
                      <a:pt x="1633" y="710"/>
                    </a:lnTo>
                    <a:lnTo>
                      <a:pt x="1622" y="637"/>
                    </a:lnTo>
                    <a:lnTo>
                      <a:pt x="1604" y="565"/>
                    </a:lnTo>
                    <a:lnTo>
                      <a:pt x="1580" y="497"/>
                    </a:lnTo>
                    <a:lnTo>
                      <a:pt x="1549" y="431"/>
                    </a:lnTo>
                    <a:lnTo>
                      <a:pt x="1512" y="369"/>
                    </a:lnTo>
                    <a:lnTo>
                      <a:pt x="1470" y="311"/>
                    </a:lnTo>
                    <a:lnTo>
                      <a:pt x="1423" y="256"/>
                    </a:lnTo>
                    <a:lnTo>
                      <a:pt x="1370" y="206"/>
                    </a:lnTo>
                    <a:lnTo>
                      <a:pt x="1314" y="160"/>
                    </a:lnTo>
                    <a:lnTo>
                      <a:pt x="1253" y="120"/>
                    </a:lnTo>
                    <a:lnTo>
                      <a:pt x="1188" y="85"/>
                    </a:lnTo>
                    <a:lnTo>
                      <a:pt x="1120" y="55"/>
                    </a:lnTo>
                    <a:lnTo>
                      <a:pt x="1048" y="31"/>
                    </a:lnTo>
                    <a:lnTo>
                      <a:pt x="974" y="14"/>
                    </a:lnTo>
                    <a:lnTo>
                      <a:pt x="897" y="4"/>
                    </a:lnTo>
                    <a:lnTo>
                      <a:pt x="81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8" name="Google Shape;938;p63"/>
              <p:cNvSpPr/>
              <p:nvPr/>
            </p:nvSpPr>
            <p:spPr>
              <a:xfrm>
                <a:off x="4812" y="6363"/>
                <a:ext cx="1637" cy="1572"/>
              </a:xfrm>
              <a:custGeom>
                <a:avLst/>
                <a:gdLst/>
                <a:ahLst/>
                <a:cxnLst/>
                <a:rect l="l" t="t" r="r" b="b"/>
                <a:pathLst>
                  <a:path w="1637" h="1572" extrusionOk="0">
                    <a:moveTo>
                      <a:pt x="0" y="786"/>
                    </a:moveTo>
                    <a:lnTo>
                      <a:pt x="4" y="710"/>
                    </a:lnTo>
                    <a:lnTo>
                      <a:pt x="15" y="637"/>
                    </a:lnTo>
                    <a:lnTo>
                      <a:pt x="33" y="565"/>
                    </a:lnTo>
                    <a:lnTo>
                      <a:pt x="57" y="497"/>
                    </a:lnTo>
                    <a:lnTo>
                      <a:pt x="88" y="431"/>
                    </a:lnTo>
                    <a:lnTo>
                      <a:pt x="125" y="369"/>
                    </a:lnTo>
                    <a:lnTo>
                      <a:pt x="167" y="311"/>
                    </a:lnTo>
                    <a:lnTo>
                      <a:pt x="214" y="256"/>
                    </a:lnTo>
                    <a:lnTo>
                      <a:pt x="266" y="206"/>
                    </a:lnTo>
                    <a:lnTo>
                      <a:pt x="323" y="160"/>
                    </a:lnTo>
                    <a:lnTo>
                      <a:pt x="384" y="120"/>
                    </a:lnTo>
                    <a:lnTo>
                      <a:pt x="449" y="85"/>
                    </a:lnTo>
                    <a:lnTo>
                      <a:pt x="517" y="55"/>
                    </a:lnTo>
                    <a:lnTo>
                      <a:pt x="589" y="31"/>
                    </a:lnTo>
                    <a:lnTo>
                      <a:pt x="663" y="14"/>
                    </a:lnTo>
                    <a:lnTo>
                      <a:pt x="740" y="4"/>
                    </a:lnTo>
                    <a:lnTo>
                      <a:pt x="818" y="0"/>
                    </a:lnTo>
                    <a:lnTo>
                      <a:pt x="897" y="4"/>
                    </a:lnTo>
                    <a:lnTo>
                      <a:pt x="974" y="14"/>
                    </a:lnTo>
                    <a:lnTo>
                      <a:pt x="1048" y="31"/>
                    </a:lnTo>
                    <a:lnTo>
                      <a:pt x="1120" y="55"/>
                    </a:lnTo>
                    <a:lnTo>
                      <a:pt x="1188" y="85"/>
                    </a:lnTo>
                    <a:lnTo>
                      <a:pt x="1253" y="120"/>
                    </a:lnTo>
                    <a:lnTo>
                      <a:pt x="1314" y="160"/>
                    </a:lnTo>
                    <a:lnTo>
                      <a:pt x="1370" y="206"/>
                    </a:lnTo>
                    <a:lnTo>
                      <a:pt x="1423" y="256"/>
                    </a:lnTo>
                    <a:lnTo>
                      <a:pt x="1470" y="311"/>
                    </a:lnTo>
                    <a:lnTo>
                      <a:pt x="1512" y="369"/>
                    </a:lnTo>
                    <a:lnTo>
                      <a:pt x="1549" y="431"/>
                    </a:lnTo>
                    <a:lnTo>
                      <a:pt x="1580" y="497"/>
                    </a:lnTo>
                    <a:lnTo>
                      <a:pt x="1604" y="565"/>
                    </a:lnTo>
                    <a:lnTo>
                      <a:pt x="1622" y="637"/>
                    </a:lnTo>
                    <a:lnTo>
                      <a:pt x="1633" y="710"/>
                    </a:lnTo>
                    <a:lnTo>
                      <a:pt x="1637" y="786"/>
                    </a:lnTo>
                    <a:lnTo>
                      <a:pt x="1633" y="862"/>
                    </a:lnTo>
                    <a:lnTo>
                      <a:pt x="1622" y="935"/>
                    </a:lnTo>
                    <a:lnTo>
                      <a:pt x="1604" y="1007"/>
                    </a:lnTo>
                    <a:lnTo>
                      <a:pt x="1580" y="1075"/>
                    </a:lnTo>
                    <a:lnTo>
                      <a:pt x="1549" y="1141"/>
                    </a:lnTo>
                    <a:lnTo>
                      <a:pt x="1512" y="1203"/>
                    </a:lnTo>
                    <a:lnTo>
                      <a:pt x="1470" y="1262"/>
                    </a:lnTo>
                    <a:lnTo>
                      <a:pt x="1423" y="1316"/>
                    </a:lnTo>
                    <a:lnTo>
                      <a:pt x="1370" y="1366"/>
                    </a:lnTo>
                    <a:lnTo>
                      <a:pt x="1314" y="1412"/>
                    </a:lnTo>
                    <a:lnTo>
                      <a:pt x="1253" y="1452"/>
                    </a:lnTo>
                    <a:lnTo>
                      <a:pt x="1188" y="1488"/>
                    </a:lnTo>
                    <a:lnTo>
                      <a:pt x="1120" y="1517"/>
                    </a:lnTo>
                    <a:lnTo>
                      <a:pt x="1048" y="1541"/>
                    </a:lnTo>
                    <a:lnTo>
                      <a:pt x="974" y="1558"/>
                    </a:lnTo>
                    <a:lnTo>
                      <a:pt x="897" y="1568"/>
                    </a:lnTo>
                    <a:lnTo>
                      <a:pt x="818" y="1572"/>
                    </a:lnTo>
                    <a:lnTo>
                      <a:pt x="740" y="1568"/>
                    </a:lnTo>
                    <a:lnTo>
                      <a:pt x="663" y="1558"/>
                    </a:lnTo>
                    <a:lnTo>
                      <a:pt x="589" y="1541"/>
                    </a:lnTo>
                    <a:lnTo>
                      <a:pt x="517" y="1517"/>
                    </a:lnTo>
                    <a:lnTo>
                      <a:pt x="449" y="1488"/>
                    </a:lnTo>
                    <a:lnTo>
                      <a:pt x="384" y="1452"/>
                    </a:lnTo>
                    <a:lnTo>
                      <a:pt x="323" y="1412"/>
                    </a:lnTo>
                    <a:lnTo>
                      <a:pt x="266" y="1366"/>
                    </a:lnTo>
                    <a:lnTo>
                      <a:pt x="214" y="1316"/>
                    </a:lnTo>
                    <a:lnTo>
                      <a:pt x="167" y="1262"/>
                    </a:lnTo>
                    <a:lnTo>
                      <a:pt x="125" y="1203"/>
                    </a:lnTo>
                    <a:lnTo>
                      <a:pt x="88" y="1141"/>
                    </a:lnTo>
                    <a:lnTo>
                      <a:pt x="57" y="1075"/>
                    </a:lnTo>
                    <a:lnTo>
                      <a:pt x="33" y="1007"/>
                    </a:lnTo>
                    <a:lnTo>
                      <a:pt x="15" y="935"/>
                    </a:lnTo>
                    <a:lnTo>
                      <a:pt x="4" y="862"/>
                    </a:lnTo>
                    <a:lnTo>
                      <a:pt x="0" y="786"/>
                    </a:lnTo>
                    <a:close/>
                  </a:path>
                </a:pathLst>
              </a:custGeom>
              <a:noFill/>
              <a:ln w="12175" cap="flat" cmpd="sng">
                <a:solidFill>
                  <a:srgbClr val="41709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39" name="Google Shape;939;p63"/>
              <p:cNvSpPr/>
              <p:nvPr/>
            </p:nvSpPr>
            <p:spPr>
              <a:xfrm>
                <a:off x="7698" y="6245"/>
                <a:ext cx="10035" cy="200"/>
              </a:xfrm>
              <a:custGeom>
                <a:avLst/>
                <a:gdLst/>
                <a:ahLst/>
                <a:cxnLst/>
                <a:rect l="l" t="t" r="r" b="b"/>
                <a:pathLst>
                  <a:path w="10035" h="200" extrusionOk="0">
                    <a:moveTo>
                      <a:pt x="9835" y="0"/>
                    </a:moveTo>
                    <a:lnTo>
                      <a:pt x="9835" y="200"/>
                    </a:lnTo>
                    <a:lnTo>
                      <a:pt x="9999" y="118"/>
                    </a:lnTo>
                    <a:lnTo>
                      <a:pt x="9855" y="118"/>
                    </a:lnTo>
                    <a:lnTo>
                      <a:pt x="9855" y="82"/>
                    </a:lnTo>
                    <a:lnTo>
                      <a:pt x="9999" y="82"/>
                    </a:lnTo>
                    <a:lnTo>
                      <a:pt x="9835" y="0"/>
                    </a:lnTo>
                    <a:close/>
                    <a:moveTo>
                      <a:pt x="9835" y="82"/>
                    </a:moveTo>
                    <a:lnTo>
                      <a:pt x="0" y="82"/>
                    </a:lnTo>
                    <a:lnTo>
                      <a:pt x="0" y="118"/>
                    </a:lnTo>
                    <a:lnTo>
                      <a:pt x="9835" y="118"/>
                    </a:lnTo>
                    <a:lnTo>
                      <a:pt x="9835" y="82"/>
                    </a:lnTo>
                    <a:close/>
                    <a:moveTo>
                      <a:pt x="9999" y="82"/>
                    </a:moveTo>
                    <a:lnTo>
                      <a:pt x="9855" y="82"/>
                    </a:lnTo>
                    <a:lnTo>
                      <a:pt x="9855" y="118"/>
                    </a:lnTo>
                    <a:lnTo>
                      <a:pt x="9999" y="118"/>
                    </a:lnTo>
                    <a:lnTo>
                      <a:pt x="10035" y="100"/>
                    </a:lnTo>
                    <a:lnTo>
                      <a:pt x="9999" y="82"/>
                    </a:lnTo>
                    <a:close/>
                  </a:path>
                </a:pathLst>
              </a:custGeom>
              <a:solidFill>
                <a:srgbClr val="8496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0" name="Google Shape;940;p63"/>
              <p:cNvSpPr/>
              <p:nvPr/>
            </p:nvSpPr>
            <p:spPr>
              <a:xfrm>
                <a:off x="3868" y="8355"/>
                <a:ext cx="3795" cy="1778"/>
              </a:xfrm>
              <a:custGeom>
                <a:avLst/>
                <a:gdLst/>
                <a:ahLst/>
                <a:cxnLst/>
                <a:rect l="l" t="t" r="r" b="b"/>
                <a:pathLst>
                  <a:path w="3795" h="1778" extrusionOk="0">
                    <a:moveTo>
                      <a:pt x="0" y="969"/>
                    </a:moveTo>
                    <a:lnTo>
                      <a:pt x="13" y="907"/>
                    </a:lnTo>
                    <a:lnTo>
                      <a:pt x="47" y="855"/>
                    </a:lnTo>
                    <a:lnTo>
                      <a:pt x="99" y="821"/>
                    </a:lnTo>
                    <a:lnTo>
                      <a:pt x="161" y="808"/>
                    </a:lnTo>
                    <a:lnTo>
                      <a:pt x="632" y="808"/>
                    </a:lnTo>
                    <a:lnTo>
                      <a:pt x="1532" y="0"/>
                    </a:lnTo>
                    <a:lnTo>
                      <a:pt x="1581" y="808"/>
                    </a:lnTo>
                    <a:lnTo>
                      <a:pt x="3633" y="808"/>
                    </a:lnTo>
                    <a:lnTo>
                      <a:pt x="3695" y="821"/>
                    </a:lnTo>
                    <a:lnTo>
                      <a:pt x="3747" y="855"/>
                    </a:lnTo>
                    <a:lnTo>
                      <a:pt x="3781" y="907"/>
                    </a:lnTo>
                    <a:lnTo>
                      <a:pt x="3794" y="969"/>
                    </a:lnTo>
                    <a:lnTo>
                      <a:pt x="3794" y="1212"/>
                    </a:lnTo>
                    <a:lnTo>
                      <a:pt x="3794" y="1616"/>
                    </a:lnTo>
                    <a:lnTo>
                      <a:pt x="3781" y="1679"/>
                    </a:lnTo>
                    <a:lnTo>
                      <a:pt x="3747" y="1730"/>
                    </a:lnTo>
                    <a:lnTo>
                      <a:pt x="3695" y="1765"/>
                    </a:lnTo>
                    <a:lnTo>
                      <a:pt x="3633" y="1777"/>
                    </a:lnTo>
                    <a:lnTo>
                      <a:pt x="1581" y="1777"/>
                    </a:lnTo>
                    <a:lnTo>
                      <a:pt x="632" y="1777"/>
                    </a:lnTo>
                    <a:lnTo>
                      <a:pt x="161" y="1777"/>
                    </a:lnTo>
                    <a:lnTo>
                      <a:pt x="99" y="1765"/>
                    </a:lnTo>
                    <a:lnTo>
                      <a:pt x="47" y="1730"/>
                    </a:lnTo>
                    <a:lnTo>
                      <a:pt x="13" y="1679"/>
                    </a:lnTo>
                    <a:lnTo>
                      <a:pt x="0" y="1616"/>
                    </a:lnTo>
                    <a:lnTo>
                      <a:pt x="0" y="1212"/>
                    </a:lnTo>
                    <a:lnTo>
                      <a:pt x="0" y="969"/>
                    </a:lnTo>
                    <a:close/>
                  </a:path>
                </a:pathLst>
              </a:custGeom>
              <a:noFill/>
              <a:ln w="12175" cap="flat" cmpd="sng">
                <a:solidFill>
                  <a:srgbClr val="76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1" name="Google Shape;941;p63"/>
              <p:cNvSpPr/>
              <p:nvPr/>
            </p:nvSpPr>
            <p:spPr>
              <a:xfrm>
                <a:off x="17673" y="-909"/>
                <a:ext cx="3900" cy="9300"/>
              </a:xfrm>
              <a:prstGeom prst="rect">
                <a:avLst/>
              </a:prstGeom>
              <a:solidFill>
                <a:srgbClr val="FBE4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942" name="Google Shape;942;p63"/>
              <p:cNvCxnSpPr/>
              <p:nvPr/>
            </p:nvCxnSpPr>
            <p:spPr>
              <a:xfrm>
                <a:off x="17674" y="857"/>
                <a:ext cx="3900" cy="0"/>
              </a:xfrm>
              <a:prstGeom prst="straightConnector1">
                <a:avLst/>
              </a:prstGeom>
              <a:noFill/>
              <a:ln w="9525" cap="flat" cmpd="sng">
                <a:solidFill>
                  <a:srgbClr val="A6A6A6"/>
                </a:solidFill>
                <a:prstDash val="solid"/>
                <a:round/>
                <a:headEnd type="none" w="sm" len="sm"/>
                <a:tailEnd type="none" w="sm" len="sm"/>
              </a:ln>
            </p:spPr>
          </p:cxnSp>
          <p:sp>
            <p:nvSpPr>
              <p:cNvPr id="943" name="Google Shape;943;p63"/>
              <p:cNvSpPr/>
              <p:nvPr/>
            </p:nvSpPr>
            <p:spPr>
              <a:xfrm>
                <a:off x="18852" y="1071"/>
                <a:ext cx="1637" cy="1570"/>
              </a:xfrm>
              <a:custGeom>
                <a:avLst/>
                <a:gdLst/>
                <a:ahLst/>
                <a:cxnLst/>
                <a:rect l="l" t="t" r="r" b="b"/>
                <a:pathLst>
                  <a:path w="1637" h="1570" extrusionOk="0">
                    <a:moveTo>
                      <a:pt x="818" y="0"/>
                    </a:moveTo>
                    <a:lnTo>
                      <a:pt x="740" y="4"/>
                    </a:lnTo>
                    <a:lnTo>
                      <a:pt x="663" y="14"/>
                    </a:lnTo>
                    <a:lnTo>
                      <a:pt x="589" y="31"/>
                    </a:lnTo>
                    <a:lnTo>
                      <a:pt x="517" y="55"/>
                    </a:lnTo>
                    <a:lnTo>
                      <a:pt x="449" y="84"/>
                    </a:lnTo>
                    <a:lnTo>
                      <a:pt x="384" y="120"/>
                    </a:lnTo>
                    <a:lnTo>
                      <a:pt x="323" y="160"/>
                    </a:lnTo>
                    <a:lnTo>
                      <a:pt x="266" y="205"/>
                    </a:lnTo>
                    <a:lnTo>
                      <a:pt x="214" y="256"/>
                    </a:lnTo>
                    <a:lnTo>
                      <a:pt x="167" y="310"/>
                    </a:lnTo>
                    <a:lnTo>
                      <a:pt x="125" y="368"/>
                    </a:lnTo>
                    <a:lnTo>
                      <a:pt x="88" y="431"/>
                    </a:lnTo>
                    <a:lnTo>
                      <a:pt x="57" y="496"/>
                    </a:lnTo>
                    <a:lnTo>
                      <a:pt x="33" y="565"/>
                    </a:lnTo>
                    <a:lnTo>
                      <a:pt x="15" y="636"/>
                    </a:lnTo>
                    <a:lnTo>
                      <a:pt x="4" y="709"/>
                    </a:lnTo>
                    <a:lnTo>
                      <a:pt x="0" y="785"/>
                    </a:lnTo>
                    <a:lnTo>
                      <a:pt x="4" y="860"/>
                    </a:lnTo>
                    <a:lnTo>
                      <a:pt x="15" y="934"/>
                    </a:lnTo>
                    <a:lnTo>
                      <a:pt x="33" y="1005"/>
                    </a:lnTo>
                    <a:lnTo>
                      <a:pt x="57" y="1074"/>
                    </a:lnTo>
                    <a:lnTo>
                      <a:pt x="88" y="1139"/>
                    </a:lnTo>
                    <a:lnTo>
                      <a:pt x="125" y="1201"/>
                    </a:lnTo>
                    <a:lnTo>
                      <a:pt x="167" y="1260"/>
                    </a:lnTo>
                    <a:lnTo>
                      <a:pt x="214" y="1314"/>
                    </a:lnTo>
                    <a:lnTo>
                      <a:pt x="266" y="1364"/>
                    </a:lnTo>
                    <a:lnTo>
                      <a:pt x="323" y="1410"/>
                    </a:lnTo>
                    <a:lnTo>
                      <a:pt x="384" y="1450"/>
                    </a:lnTo>
                    <a:lnTo>
                      <a:pt x="449" y="1485"/>
                    </a:lnTo>
                    <a:lnTo>
                      <a:pt x="517" y="1515"/>
                    </a:lnTo>
                    <a:lnTo>
                      <a:pt x="589" y="1538"/>
                    </a:lnTo>
                    <a:lnTo>
                      <a:pt x="663" y="1556"/>
                    </a:lnTo>
                    <a:lnTo>
                      <a:pt x="740" y="1566"/>
                    </a:lnTo>
                    <a:lnTo>
                      <a:pt x="818" y="1570"/>
                    </a:lnTo>
                    <a:lnTo>
                      <a:pt x="897" y="1566"/>
                    </a:lnTo>
                    <a:lnTo>
                      <a:pt x="974" y="1556"/>
                    </a:lnTo>
                    <a:lnTo>
                      <a:pt x="1048" y="1538"/>
                    </a:lnTo>
                    <a:lnTo>
                      <a:pt x="1120" y="1515"/>
                    </a:lnTo>
                    <a:lnTo>
                      <a:pt x="1188" y="1485"/>
                    </a:lnTo>
                    <a:lnTo>
                      <a:pt x="1253" y="1450"/>
                    </a:lnTo>
                    <a:lnTo>
                      <a:pt x="1314" y="1410"/>
                    </a:lnTo>
                    <a:lnTo>
                      <a:pt x="1370" y="1364"/>
                    </a:lnTo>
                    <a:lnTo>
                      <a:pt x="1423" y="1314"/>
                    </a:lnTo>
                    <a:lnTo>
                      <a:pt x="1470" y="1260"/>
                    </a:lnTo>
                    <a:lnTo>
                      <a:pt x="1512" y="1201"/>
                    </a:lnTo>
                    <a:lnTo>
                      <a:pt x="1549" y="1139"/>
                    </a:lnTo>
                    <a:lnTo>
                      <a:pt x="1580" y="1074"/>
                    </a:lnTo>
                    <a:lnTo>
                      <a:pt x="1604" y="1005"/>
                    </a:lnTo>
                    <a:lnTo>
                      <a:pt x="1622" y="934"/>
                    </a:lnTo>
                    <a:lnTo>
                      <a:pt x="1633" y="860"/>
                    </a:lnTo>
                    <a:lnTo>
                      <a:pt x="1637" y="785"/>
                    </a:lnTo>
                    <a:lnTo>
                      <a:pt x="1633" y="709"/>
                    </a:lnTo>
                    <a:lnTo>
                      <a:pt x="1622" y="636"/>
                    </a:lnTo>
                    <a:lnTo>
                      <a:pt x="1604" y="565"/>
                    </a:lnTo>
                    <a:lnTo>
                      <a:pt x="1580" y="496"/>
                    </a:lnTo>
                    <a:lnTo>
                      <a:pt x="1549" y="431"/>
                    </a:lnTo>
                    <a:lnTo>
                      <a:pt x="1512" y="368"/>
                    </a:lnTo>
                    <a:lnTo>
                      <a:pt x="1470" y="310"/>
                    </a:lnTo>
                    <a:lnTo>
                      <a:pt x="1423" y="256"/>
                    </a:lnTo>
                    <a:lnTo>
                      <a:pt x="1370" y="205"/>
                    </a:lnTo>
                    <a:lnTo>
                      <a:pt x="1314" y="160"/>
                    </a:lnTo>
                    <a:lnTo>
                      <a:pt x="1253" y="120"/>
                    </a:lnTo>
                    <a:lnTo>
                      <a:pt x="1188" y="84"/>
                    </a:lnTo>
                    <a:lnTo>
                      <a:pt x="1120" y="55"/>
                    </a:lnTo>
                    <a:lnTo>
                      <a:pt x="1048" y="31"/>
                    </a:lnTo>
                    <a:lnTo>
                      <a:pt x="974" y="14"/>
                    </a:lnTo>
                    <a:lnTo>
                      <a:pt x="897" y="4"/>
                    </a:lnTo>
                    <a:lnTo>
                      <a:pt x="81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4" name="Google Shape;944;p63"/>
              <p:cNvSpPr/>
              <p:nvPr/>
            </p:nvSpPr>
            <p:spPr>
              <a:xfrm>
                <a:off x="18852" y="1071"/>
                <a:ext cx="1637" cy="1570"/>
              </a:xfrm>
              <a:custGeom>
                <a:avLst/>
                <a:gdLst/>
                <a:ahLst/>
                <a:cxnLst/>
                <a:rect l="l" t="t" r="r" b="b"/>
                <a:pathLst>
                  <a:path w="1637" h="1570" extrusionOk="0">
                    <a:moveTo>
                      <a:pt x="0" y="785"/>
                    </a:moveTo>
                    <a:lnTo>
                      <a:pt x="4" y="709"/>
                    </a:lnTo>
                    <a:lnTo>
                      <a:pt x="15" y="636"/>
                    </a:lnTo>
                    <a:lnTo>
                      <a:pt x="33" y="565"/>
                    </a:lnTo>
                    <a:lnTo>
                      <a:pt x="57" y="496"/>
                    </a:lnTo>
                    <a:lnTo>
                      <a:pt x="88" y="431"/>
                    </a:lnTo>
                    <a:lnTo>
                      <a:pt x="125" y="368"/>
                    </a:lnTo>
                    <a:lnTo>
                      <a:pt x="167" y="310"/>
                    </a:lnTo>
                    <a:lnTo>
                      <a:pt x="214" y="256"/>
                    </a:lnTo>
                    <a:lnTo>
                      <a:pt x="266" y="205"/>
                    </a:lnTo>
                    <a:lnTo>
                      <a:pt x="323" y="160"/>
                    </a:lnTo>
                    <a:lnTo>
                      <a:pt x="384" y="120"/>
                    </a:lnTo>
                    <a:lnTo>
                      <a:pt x="449" y="84"/>
                    </a:lnTo>
                    <a:lnTo>
                      <a:pt x="517" y="55"/>
                    </a:lnTo>
                    <a:lnTo>
                      <a:pt x="589" y="31"/>
                    </a:lnTo>
                    <a:lnTo>
                      <a:pt x="663" y="14"/>
                    </a:lnTo>
                    <a:lnTo>
                      <a:pt x="740" y="4"/>
                    </a:lnTo>
                    <a:lnTo>
                      <a:pt x="818" y="0"/>
                    </a:lnTo>
                    <a:lnTo>
                      <a:pt x="897" y="4"/>
                    </a:lnTo>
                    <a:lnTo>
                      <a:pt x="974" y="14"/>
                    </a:lnTo>
                    <a:lnTo>
                      <a:pt x="1048" y="31"/>
                    </a:lnTo>
                    <a:lnTo>
                      <a:pt x="1120" y="55"/>
                    </a:lnTo>
                    <a:lnTo>
                      <a:pt x="1188" y="84"/>
                    </a:lnTo>
                    <a:lnTo>
                      <a:pt x="1253" y="120"/>
                    </a:lnTo>
                    <a:lnTo>
                      <a:pt x="1314" y="160"/>
                    </a:lnTo>
                    <a:lnTo>
                      <a:pt x="1370" y="205"/>
                    </a:lnTo>
                    <a:lnTo>
                      <a:pt x="1423" y="256"/>
                    </a:lnTo>
                    <a:lnTo>
                      <a:pt x="1470" y="310"/>
                    </a:lnTo>
                    <a:lnTo>
                      <a:pt x="1512" y="368"/>
                    </a:lnTo>
                    <a:lnTo>
                      <a:pt x="1549" y="431"/>
                    </a:lnTo>
                    <a:lnTo>
                      <a:pt x="1580" y="496"/>
                    </a:lnTo>
                    <a:lnTo>
                      <a:pt x="1604" y="565"/>
                    </a:lnTo>
                    <a:lnTo>
                      <a:pt x="1622" y="636"/>
                    </a:lnTo>
                    <a:lnTo>
                      <a:pt x="1633" y="709"/>
                    </a:lnTo>
                    <a:lnTo>
                      <a:pt x="1637" y="785"/>
                    </a:lnTo>
                    <a:lnTo>
                      <a:pt x="1633" y="860"/>
                    </a:lnTo>
                    <a:lnTo>
                      <a:pt x="1622" y="934"/>
                    </a:lnTo>
                    <a:lnTo>
                      <a:pt x="1604" y="1005"/>
                    </a:lnTo>
                    <a:lnTo>
                      <a:pt x="1580" y="1074"/>
                    </a:lnTo>
                    <a:lnTo>
                      <a:pt x="1549" y="1139"/>
                    </a:lnTo>
                    <a:lnTo>
                      <a:pt x="1512" y="1201"/>
                    </a:lnTo>
                    <a:lnTo>
                      <a:pt x="1470" y="1260"/>
                    </a:lnTo>
                    <a:lnTo>
                      <a:pt x="1423" y="1314"/>
                    </a:lnTo>
                    <a:lnTo>
                      <a:pt x="1370" y="1364"/>
                    </a:lnTo>
                    <a:lnTo>
                      <a:pt x="1314" y="1410"/>
                    </a:lnTo>
                    <a:lnTo>
                      <a:pt x="1253" y="1450"/>
                    </a:lnTo>
                    <a:lnTo>
                      <a:pt x="1188" y="1485"/>
                    </a:lnTo>
                    <a:lnTo>
                      <a:pt x="1120" y="1515"/>
                    </a:lnTo>
                    <a:lnTo>
                      <a:pt x="1048" y="1538"/>
                    </a:lnTo>
                    <a:lnTo>
                      <a:pt x="974" y="1556"/>
                    </a:lnTo>
                    <a:lnTo>
                      <a:pt x="897" y="1566"/>
                    </a:lnTo>
                    <a:lnTo>
                      <a:pt x="818" y="1570"/>
                    </a:lnTo>
                    <a:lnTo>
                      <a:pt x="740" y="1566"/>
                    </a:lnTo>
                    <a:lnTo>
                      <a:pt x="663" y="1556"/>
                    </a:lnTo>
                    <a:lnTo>
                      <a:pt x="589" y="1538"/>
                    </a:lnTo>
                    <a:lnTo>
                      <a:pt x="517" y="1515"/>
                    </a:lnTo>
                    <a:lnTo>
                      <a:pt x="449" y="1485"/>
                    </a:lnTo>
                    <a:lnTo>
                      <a:pt x="384" y="1450"/>
                    </a:lnTo>
                    <a:lnTo>
                      <a:pt x="323" y="1410"/>
                    </a:lnTo>
                    <a:lnTo>
                      <a:pt x="266" y="1364"/>
                    </a:lnTo>
                    <a:lnTo>
                      <a:pt x="214" y="1314"/>
                    </a:lnTo>
                    <a:lnTo>
                      <a:pt x="167" y="1260"/>
                    </a:lnTo>
                    <a:lnTo>
                      <a:pt x="125" y="1201"/>
                    </a:lnTo>
                    <a:lnTo>
                      <a:pt x="88" y="1139"/>
                    </a:lnTo>
                    <a:lnTo>
                      <a:pt x="57" y="1074"/>
                    </a:lnTo>
                    <a:lnTo>
                      <a:pt x="33" y="1005"/>
                    </a:lnTo>
                    <a:lnTo>
                      <a:pt x="15" y="934"/>
                    </a:lnTo>
                    <a:lnTo>
                      <a:pt x="4" y="860"/>
                    </a:lnTo>
                    <a:lnTo>
                      <a:pt x="0" y="785"/>
                    </a:lnTo>
                    <a:close/>
                  </a:path>
                </a:pathLst>
              </a:custGeom>
              <a:noFill/>
              <a:ln w="12175" cap="flat" cmpd="sng">
                <a:solidFill>
                  <a:srgbClr val="BE9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5" name="Google Shape;945;p63"/>
              <p:cNvSpPr/>
              <p:nvPr/>
            </p:nvSpPr>
            <p:spPr>
              <a:xfrm>
                <a:off x="18852" y="2775"/>
                <a:ext cx="1637" cy="1572"/>
              </a:xfrm>
              <a:custGeom>
                <a:avLst/>
                <a:gdLst/>
                <a:ahLst/>
                <a:cxnLst/>
                <a:rect l="l" t="t" r="r" b="b"/>
                <a:pathLst>
                  <a:path w="1637" h="1572" extrusionOk="0">
                    <a:moveTo>
                      <a:pt x="818" y="0"/>
                    </a:moveTo>
                    <a:lnTo>
                      <a:pt x="740" y="4"/>
                    </a:lnTo>
                    <a:lnTo>
                      <a:pt x="663" y="14"/>
                    </a:lnTo>
                    <a:lnTo>
                      <a:pt x="589" y="31"/>
                    </a:lnTo>
                    <a:lnTo>
                      <a:pt x="517" y="55"/>
                    </a:lnTo>
                    <a:lnTo>
                      <a:pt x="449" y="85"/>
                    </a:lnTo>
                    <a:lnTo>
                      <a:pt x="384" y="120"/>
                    </a:lnTo>
                    <a:lnTo>
                      <a:pt x="323" y="160"/>
                    </a:lnTo>
                    <a:lnTo>
                      <a:pt x="266" y="206"/>
                    </a:lnTo>
                    <a:lnTo>
                      <a:pt x="214" y="256"/>
                    </a:lnTo>
                    <a:lnTo>
                      <a:pt x="167" y="311"/>
                    </a:lnTo>
                    <a:lnTo>
                      <a:pt x="125" y="369"/>
                    </a:lnTo>
                    <a:lnTo>
                      <a:pt x="88" y="431"/>
                    </a:lnTo>
                    <a:lnTo>
                      <a:pt x="57" y="497"/>
                    </a:lnTo>
                    <a:lnTo>
                      <a:pt x="33" y="565"/>
                    </a:lnTo>
                    <a:lnTo>
                      <a:pt x="15" y="637"/>
                    </a:lnTo>
                    <a:lnTo>
                      <a:pt x="4" y="710"/>
                    </a:lnTo>
                    <a:lnTo>
                      <a:pt x="0" y="786"/>
                    </a:lnTo>
                    <a:lnTo>
                      <a:pt x="4" y="862"/>
                    </a:lnTo>
                    <a:lnTo>
                      <a:pt x="15" y="935"/>
                    </a:lnTo>
                    <a:lnTo>
                      <a:pt x="33" y="1007"/>
                    </a:lnTo>
                    <a:lnTo>
                      <a:pt x="57" y="1075"/>
                    </a:lnTo>
                    <a:lnTo>
                      <a:pt x="88" y="1141"/>
                    </a:lnTo>
                    <a:lnTo>
                      <a:pt x="125" y="1203"/>
                    </a:lnTo>
                    <a:lnTo>
                      <a:pt x="167" y="1262"/>
                    </a:lnTo>
                    <a:lnTo>
                      <a:pt x="214" y="1316"/>
                    </a:lnTo>
                    <a:lnTo>
                      <a:pt x="266" y="1366"/>
                    </a:lnTo>
                    <a:lnTo>
                      <a:pt x="323" y="1412"/>
                    </a:lnTo>
                    <a:lnTo>
                      <a:pt x="384" y="1452"/>
                    </a:lnTo>
                    <a:lnTo>
                      <a:pt x="449" y="1488"/>
                    </a:lnTo>
                    <a:lnTo>
                      <a:pt x="517" y="1517"/>
                    </a:lnTo>
                    <a:lnTo>
                      <a:pt x="589" y="1541"/>
                    </a:lnTo>
                    <a:lnTo>
                      <a:pt x="663" y="1558"/>
                    </a:lnTo>
                    <a:lnTo>
                      <a:pt x="740" y="1568"/>
                    </a:lnTo>
                    <a:lnTo>
                      <a:pt x="818" y="1572"/>
                    </a:lnTo>
                    <a:lnTo>
                      <a:pt x="897" y="1568"/>
                    </a:lnTo>
                    <a:lnTo>
                      <a:pt x="974" y="1558"/>
                    </a:lnTo>
                    <a:lnTo>
                      <a:pt x="1048" y="1541"/>
                    </a:lnTo>
                    <a:lnTo>
                      <a:pt x="1120" y="1517"/>
                    </a:lnTo>
                    <a:lnTo>
                      <a:pt x="1188" y="1488"/>
                    </a:lnTo>
                    <a:lnTo>
                      <a:pt x="1253" y="1452"/>
                    </a:lnTo>
                    <a:lnTo>
                      <a:pt x="1314" y="1412"/>
                    </a:lnTo>
                    <a:lnTo>
                      <a:pt x="1370" y="1366"/>
                    </a:lnTo>
                    <a:lnTo>
                      <a:pt x="1423" y="1316"/>
                    </a:lnTo>
                    <a:lnTo>
                      <a:pt x="1470" y="1262"/>
                    </a:lnTo>
                    <a:lnTo>
                      <a:pt x="1512" y="1203"/>
                    </a:lnTo>
                    <a:lnTo>
                      <a:pt x="1549" y="1141"/>
                    </a:lnTo>
                    <a:lnTo>
                      <a:pt x="1580" y="1075"/>
                    </a:lnTo>
                    <a:lnTo>
                      <a:pt x="1604" y="1007"/>
                    </a:lnTo>
                    <a:lnTo>
                      <a:pt x="1622" y="935"/>
                    </a:lnTo>
                    <a:lnTo>
                      <a:pt x="1633" y="862"/>
                    </a:lnTo>
                    <a:lnTo>
                      <a:pt x="1637" y="786"/>
                    </a:lnTo>
                    <a:lnTo>
                      <a:pt x="1633" y="710"/>
                    </a:lnTo>
                    <a:lnTo>
                      <a:pt x="1622" y="637"/>
                    </a:lnTo>
                    <a:lnTo>
                      <a:pt x="1604" y="565"/>
                    </a:lnTo>
                    <a:lnTo>
                      <a:pt x="1580" y="497"/>
                    </a:lnTo>
                    <a:lnTo>
                      <a:pt x="1549" y="431"/>
                    </a:lnTo>
                    <a:lnTo>
                      <a:pt x="1512" y="369"/>
                    </a:lnTo>
                    <a:lnTo>
                      <a:pt x="1470" y="311"/>
                    </a:lnTo>
                    <a:lnTo>
                      <a:pt x="1423" y="256"/>
                    </a:lnTo>
                    <a:lnTo>
                      <a:pt x="1370" y="206"/>
                    </a:lnTo>
                    <a:lnTo>
                      <a:pt x="1314" y="160"/>
                    </a:lnTo>
                    <a:lnTo>
                      <a:pt x="1253" y="120"/>
                    </a:lnTo>
                    <a:lnTo>
                      <a:pt x="1188" y="85"/>
                    </a:lnTo>
                    <a:lnTo>
                      <a:pt x="1120" y="55"/>
                    </a:lnTo>
                    <a:lnTo>
                      <a:pt x="1048" y="31"/>
                    </a:lnTo>
                    <a:lnTo>
                      <a:pt x="974" y="14"/>
                    </a:lnTo>
                    <a:lnTo>
                      <a:pt x="897" y="4"/>
                    </a:lnTo>
                    <a:lnTo>
                      <a:pt x="81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6" name="Google Shape;946;p63"/>
              <p:cNvSpPr/>
              <p:nvPr/>
            </p:nvSpPr>
            <p:spPr>
              <a:xfrm>
                <a:off x="18852" y="2775"/>
                <a:ext cx="1637" cy="1572"/>
              </a:xfrm>
              <a:custGeom>
                <a:avLst/>
                <a:gdLst/>
                <a:ahLst/>
                <a:cxnLst/>
                <a:rect l="l" t="t" r="r" b="b"/>
                <a:pathLst>
                  <a:path w="1637" h="1572" extrusionOk="0">
                    <a:moveTo>
                      <a:pt x="0" y="786"/>
                    </a:moveTo>
                    <a:lnTo>
                      <a:pt x="4" y="710"/>
                    </a:lnTo>
                    <a:lnTo>
                      <a:pt x="15" y="637"/>
                    </a:lnTo>
                    <a:lnTo>
                      <a:pt x="33" y="565"/>
                    </a:lnTo>
                    <a:lnTo>
                      <a:pt x="57" y="497"/>
                    </a:lnTo>
                    <a:lnTo>
                      <a:pt x="88" y="431"/>
                    </a:lnTo>
                    <a:lnTo>
                      <a:pt x="125" y="369"/>
                    </a:lnTo>
                    <a:lnTo>
                      <a:pt x="167" y="311"/>
                    </a:lnTo>
                    <a:lnTo>
                      <a:pt x="214" y="256"/>
                    </a:lnTo>
                    <a:lnTo>
                      <a:pt x="266" y="206"/>
                    </a:lnTo>
                    <a:lnTo>
                      <a:pt x="323" y="160"/>
                    </a:lnTo>
                    <a:lnTo>
                      <a:pt x="384" y="120"/>
                    </a:lnTo>
                    <a:lnTo>
                      <a:pt x="449" y="85"/>
                    </a:lnTo>
                    <a:lnTo>
                      <a:pt x="517" y="55"/>
                    </a:lnTo>
                    <a:lnTo>
                      <a:pt x="589" y="31"/>
                    </a:lnTo>
                    <a:lnTo>
                      <a:pt x="663" y="14"/>
                    </a:lnTo>
                    <a:lnTo>
                      <a:pt x="740" y="4"/>
                    </a:lnTo>
                    <a:lnTo>
                      <a:pt x="818" y="0"/>
                    </a:lnTo>
                    <a:lnTo>
                      <a:pt x="897" y="4"/>
                    </a:lnTo>
                    <a:lnTo>
                      <a:pt x="974" y="14"/>
                    </a:lnTo>
                    <a:lnTo>
                      <a:pt x="1048" y="31"/>
                    </a:lnTo>
                    <a:lnTo>
                      <a:pt x="1120" y="55"/>
                    </a:lnTo>
                    <a:lnTo>
                      <a:pt x="1188" y="85"/>
                    </a:lnTo>
                    <a:lnTo>
                      <a:pt x="1253" y="120"/>
                    </a:lnTo>
                    <a:lnTo>
                      <a:pt x="1314" y="160"/>
                    </a:lnTo>
                    <a:lnTo>
                      <a:pt x="1370" y="206"/>
                    </a:lnTo>
                    <a:lnTo>
                      <a:pt x="1423" y="256"/>
                    </a:lnTo>
                    <a:lnTo>
                      <a:pt x="1470" y="311"/>
                    </a:lnTo>
                    <a:lnTo>
                      <a:pt x="1512" y="369"/>
                    </a:lnTo>
                    <a:lnTo>
                      <a:pt x="1549" y="431"/>
                    </a:lnTo>
                    <a:lnTo>
                      <a:pt x="1580" y="497"/>
                    </a:lnTo>
                    <a:lnTo>
                      <a:pt x="1604" y="565"/>
                    </a:lnTo>
                    <a:lnTo>
                      <a:pt x="1622" y="637"/>
                    </a:lnTo>
                    <a:lnTo>
                      <a:pt x="1633" y="710"/>
                    </a:lnTo>
                    <a:lnTo>
                      <a:pt x="1637" y="786"/>
                    </a:lnTo>
                    <a:lnTo>
                      <a:pt x="1633" y="862"/>
                    </a:lnTo>
                    <a:lnTo>
                      <a:pt x="1622" y="935"/>
                    </a:lnTo>
                    <a:lnTo>
                      <a:pt x="1604" y="1007"/>
                    </a:lnTo>
                    <a:lnTo>
                      <a:pt x="1580" y="1075"/>
                    </a:lnTo>
                    <a:lnTo>
                      <a:pt x="1549" y="1141"/>
                    </a:lnTo>
                    <a:lnTo>
                      <a:pt x="1512" y="1203"/>
                    </a:lnTo>
                    <a:lnTo>
                      <a:pt x="1470" y="1262"/>
                    </a:lnTo>
                    <a:lnTo>
                      <a:pt x="1423" y="1316"/>
                    </a:lnTo>
                    <a:lnTo>
                      <a:pt x="1370" y="1366"/>
                    </a:lnTo>
                    <a:lnTo>
                      <a:pt x="1314" y="1412"/>
                    </a:lnTo>
                    <a:lnTo>
                      <a:pt x="1253" y="1452"/>
                    </a:lnTo>
                    <a:lnTo>
                      <a:pt x="1188" y="1488"/>
                    </a:lnTo>
                    <a:lnTo>
                      <a:pt x="1120" y="1517"/>
                    </a:lnTo>
                    <a:lnTo>
                      <a:pt x="1048" y="1541"/>
                    </a:lnTo>
                    <a:lnTo>
                      <a:pt x="974" y="1558"/>
                    </a:lnTo>
                    <a:lnTo>
                      <a:pt x="897" y="1568"/>
                    </a:lnTo>
                    <a:lnTo>
                      <a:pt x="818" y="1572"/>
                    </a:lnTo>
                    <a:lnTo>
                      <a:pt x="740" y="1568"/>
                    </a:lnTo>
                    <a:lnTo>
                      <a:pt x="663" y="1558"/>
                    </a:lnTo>
                    <a:lnTo>
                      <a:pt x="589" y="1541"/>
                    </a:lnTo>
                    <a:lnTo>
                      <a:pt x="517" y="1517"/>
                    </a:lnTo>
                    <a:lnTo>
                      <a:pt x="449" y="1488"/>
                    </a:lnTo>
                    <a:lnTo>
                      <a:pt x="384" y="1452"/>
                    </a:lnTo>
                    <a:lnTo>
                      <a:pt x="323" y="1412"/>
                    </a:lnTo>
                    <a:lnTo>
                      <a:pt x="266" y="1366"/>
                    </a:lnTo>
                    <a:lnTo>
                      <a:pt x="214" y="1316"/>
                    </a:lnTo>
                    <a:lnTo>
                      <a:pt x="167" y="1262"/>
                    </a:lnTo>
                    <a:lnTo>
                      <a:pt x="125" y="1203"/>
                    </a:lnTo>
                    <a:lnTo>
                      <a:pt x="88" y="1141"/>
                    </a:lnTo>
                    <a:lnTo>
                      <a:pt x="57" y="1075"/>
                    </a:lnTo>
                    <a:lnTo>
                      <a:pt x="33" y="1007"/>
                    </a:lnTo>
                    <a:lnTo>
                      <a:pt x="15" y="935"/>
                    </a:lnTo>
                    <a:lnTo>
                      <a:pt x="4" y="862"/>
                    </a:lnTo>
                    <a:lnTo>
                      <a:pt x="0" y="786"/>
                    </a:lnTo>
                    <a:close/>
                  </a:path>
                </a:pathLst>
              </a:custGeom>
              <a:noFill/>
              <a:ln w="12175" cap="flat" cmpd="sng">
                <a:solidFill>
                  <a:srgbClr val="BE9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7" name="Google Shape;947;p63"/>
              <p:cNvSpPr/>
              <p:nvPr/>
            </p:nvSpPr>
            <p:spPr>
              <a:xfrm>
                <a:off x="18852" y="4553"/>
                <a:ext cx="1637" cy="1572"/>
              </a:xfrm>
              <a:custGeom>
                <a:avLst/>
                <a:gdLst/>
                <a:ahLst/>
                <a:cxnLst/>
                <a:rect l="l" t="t" r="r" b="b"/>
                <a:pathLst>
                  <a:path w="1637" h="1572" extrusionOk="0">
                    <a:moveTo>
                      <a:pt x="818" y="0"/>
                    </a:moveTo>
                    <a:lnTo>
                      <a:pt x="740" y="4"/>
                    </a:lnTo>
                    <a:lnTo>
                      <a:pt x="663" y="15"/>
                    </a:lnTo>
                    <a:lnTo>
                      <a:pt x="589" y="32"/>
                    </a:lnTo>
                    <a:lnTo>
                      <a:pt x="517" y="55"/>
                    </a:lnTo>
                    <a:lnTo>
                      <a:pt x="449" y="85"/>
                    </a:lnTo>
                    <a:lnTo>
                      <a:pt x="384" y="120"/>
                    </a:lnTo>
                    <a:lnTo>
                      <a:pt x="323" y="161"/>
                    </a:lnTo>
                    <a:lnTo>
                      <a:pt x="266" y="206"/>
                    </a:lnTo>
                    <a:lnTo>
                      <a:pt x="214" y="256"/>
                    </a:lnTo>
                    <a:lnTo>
                      <a:pt x="167" y="311"/>
                    </a:lnTo>
                    <a:lnTo>
                      <a:pt x="125" y="369"/>
                    </a:lnTo>
                    <a:lnTo>
                      <a:pt x="88" y="432"/>
                    </a:lnTo>
                    <a:lnTo>
                      <a:pt x="57" y="497"/>
                    </a:lnTo>
                    <a:lnTo>
                      <a:pt x="33" y="566"/>
                    </a:lnTo>
                    <a:lnTo>
                      <a:pt x="15" y="637"/>
                    </a:lnTo>
                    <a:lnTo>
                      <a:pt x="4" y="711"/>
                    </a:lnTo>
                    <a:lnTo>
                      <a:pt x="0" y="786"/>
                    </a:lnTo>
                    <a:lnTo>
                      <a:pt x="4" y="862"/>
                    </a:lnTo>
                    <a:lnTo>
                      <a:pt x="15" y="936"/>
                    </a:lnTo>
                    <a:lnTo>
                      <a:pt x="33" y="1007"/>
                    </a:lnTo>
                    <a:lnTo>
                      <a:pt x="57" y="1076"/>
                    </a:lnTo>
                    <a:lnTo>
                      <a:pt x="88" y="1141"/>
                    </a:lnTo>
                    <a:lnTo>
                      <a:pt x="125" y="1203"/>
                    </a:lnTo>
                    <a:lnTo>
                      <a:pt x="167" y="1262"/>
                    </a:lnTo>
                    <a:lnTo>
                      <a:pt x="214" y="1317"/>
                    </a:lnTo>
                    <a:lnTo>
                      <a:pt x="266" y="1367"/>
                    </a:lnTo>
                    <a:lnTo>
                      <a:pt x="323" y="1412"/>
                    </a:lnTo>
                    <a:lnTo>
                      <a:pt x="384" y="1453"/>
                    </a:lnTo>
                    <a:lnTo>
                      <a:pt x="449" y="1488"/>
                    </a:lnTo>
                    <a:lnTo>
                      <a:pt x="517" y="1518"/>
                    </a:lnTo>
                    <a:lnTo>
                      <a:pt x="589" y="1541"/>
                    </a:lnTo>
                    <a:lnTo>
                      <a:pt x="663" y="1558"/>
                    </a:lnTo>
                    <a:lnTo>
                      <a:pt x="740" y="1569"/>
                    </a:lnTo>
                    <a:lnTo>
                      <a:pt x="818" y="1572"/>
                    </a:lnTo>
                    <a:lnTo>
                      <a:pt x="897" y="1569"/>
                    </a:lnTo>
                    <a:lnTo>
                      <a:pt x="974" y="1558"/>
                    </a:lnTo>
                    <a:lnTo>
                      <a:pt x="1048" y="1541"/>
                    </a:lnTo>
                    <a:lnTo>
                      <a:pt x="1120" y="1518"/>
                    </a:lnTo>
                    <a:lnTo>
                      <a:pt x="1188" y="1488"/>
                    </a:lnTo>
                    <a:lnTo>
                      <a:pt x="1253" y="1453"/>
                    </a:lnTo>
                    <a:lnTo>
                      <a:pt x="1314" y="1412"/>
                    </a:lnTo>
                    <a:lnTo>
                      <a:pt x="1370" y="1367"/>
                    </a:lnTo>
                    <a:lnTo>
                      <a:pt x="1423" y="1317"/>
                    </a:lnTo>
                    <a:lnTo>
                      <a:pt x="1470" y="1262"/>
                    </a:lnTo>
                    <a:lnTo>
                      <a:pt x="1512" y="1203"/>
                    </a:lnTo>
                    <a:lnTo>
                      <a:pt x="1549" y="1141"/>
                    </a:lnTo>
                    <a:lnTo>
                      <a:pt x="1580" y="1076"/>
                    </a:lnTo>
                    <a:lnTo>
                      <a:pt x="1604" y="1007"/>
                    </a:lnTo>
                    <a:lnTo>
                      <a:pt x="1622" y="936"/>
                    </a:lnTo>
                    <a:lnTo>
                      <a:pt x="1633" y="862"/>
                    </a:lnTo>
                    <a:lnTo>
                      <a:pt x="1637" y="786"/>
                    </a:lnTo>
                    <a:lnTo>
                      <a:pt x="1633" y="711"/>
                    </a:lnTo>
                    <a:lnTo>
                      <a:pt x="1622" y="637"/>
                    </a:lnTo>
                    <a:lnTo>
                      <a:pt x="1604" y="566"/>
                    </a:lnTo>
                    <a:lnTo>
                      <a:pt x="1580" y="497"/>
                    </a:lnTo>
                    <a:lnTo>
                      <a:pt x="1549" y="432"/>
                    </a:lnTo>
                    <a:lnTo>
                      <a:pt x="1512" y="369"/>
                    </a:lnTo>
                    <a:lnTo>
                      <a:pt x="1470" y="311"/>
                    </a:lnTo>
                    <a:lnTo>
                      <a:pt x="1423" y="256"/>
                    </a:lnTo>
                    <a:lnTo>
                      <a:pt x="1370" y="206"/>
                    </a:lnTo>
                    <a:lnTo>
                      <a:pt x="1314" y="161"/>
                    </a:lnTo>
                    <a:lnTo>
                      <a:pt x="1253" y="120"/>
                    </a:lnTo>
                    <a:lnTo>
                      <a:pt x="1188" y="85"/>
                    </a:lnTo>
                    <a:lnTo>
                      <a:pt x="1120" y="55"/>
                    </a:lnTo>
                    <a:lnTo>
                      <a:pt x="1048" y="32"/>
                    </a:lnTo>
                    <a:lnTo>
                      <a:pt x="974" y="15"/>
                    </a:lnTo>
                    <a:lnTo>
                      <a:pt x="897" y="4"/>
                    </a:lnTo>
                    <a:lnTo>
                      <a:pt x="81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8" name="Google Shape;948;p63"/>
              <p:cNvSpPr/>
              <p:nvPr/>
            </p:nvSpPr>
            <p:spPr>
              <a:xfrm>
                <a:off x="18852" y="4553"/>
                <a:ext cx="1637" cy="1572"/>
              </a:xfrm>
              <a:custGeom>
                <a:avLst/>
                <a:gdLst/>
                <a:ahLst/>
                <a:cxnLst/>
                <a:rect l="l" t="t" r="r" b="b"/>
                <a:pathLst>
                  <a:path w="1637" h="1572" extrusionOk="0">
                    <a:moveTo>
                      <a:pt x="0" y="786"/>
                    </a:moveTo>
                    <a:lnTo>
                      <a:pt x="4" y="711"/>
                    </a:lnTo>
                    <a:lnTo>
                      <a:pt x="15" y="637"/>
                    </a:lnTo>
                    <a:lnTo>
                      <a:pt x="33" y="566"/>
                    </a:lnTo>
                    <a:lnTo>
                      <a:pt x="57" y="497"/>
                    </a:lnTo>
                    <a:lnTo>
                      <a:pt x="88" y="432"/>
                    </a:lnTo>
                    <a:lnTo>
                      <a:pt x="125" y="369"/>
                    </a:lnTo>
                    <a:lnTo>
                      <a:pt x="167" y="311"/>
                    </a:lnTo>
                    <a:lnTo>
                      <a:pt x="214" y="256"/>
                    </a:lnTo>
                    <a:lnTo>
                      <a:pt x="266" y="206"/>
                    </a:lnTo>
                    <a:lnTo>
                      <a:pt x="323" y="161"/>
                    </a:lnTo>
                    <a:lnTo>
                      <a:pt x="384" y="120"/>
                    </a:lnTo>
                    <a:lnTo>
                      <a:pt x="449" y="85"/>
                    </a:lnTo>
                    <a:lnTo>
                      <a:pt x="517" y="55"/>
                    </a:lnTo>
                    <a:lnTo>
                      <a:pt x="589" y="32"/>
                    </a:lnTo>
                    <a:lnTo>
                      <a:pt x="663" y="15"/>
                    </a:lnTo>
                    <a:lnTo>
                      <a:pt x="740" y="4"/>
                    </a:lnTo>
                    <a:lnTo>
                      <a:pt x="818" y="0"/>
                    </a:lnTo>
                    <a:lnTo>
                      <a:pt x="897" y="4"/>
                    </a:lnTo>
                    <a:lnTo>
                      <a:pt x="974" y="15"/>
                    </a:lnTo>
                    <a:lnTo>
                      <a:pt x="1048" y="32"/>
                    </a:lnTo>
                    <a:lnTo>
                      <a:pt x="1120" y="55"/>
                    </a:lnTo>
                    <a:lnTo>
                      <a:pt x="1188" y="85"/>
                    </a:lnTo>
                    <a:lnTo>
                      <a:pt x="1253" y="120"/>
                    </a:lnTo>
                    <a:lnTo>
                      <a:pt x="1314" y="161"/>
                    </a:lnTo>
                    <a:lnTo>
                      <a:pt x="1370" y="206"/>
                    </a:lnTo>
                    <a:lnTo>
                      <a:pt x="1423" y="256"/>
                    </a:lnTo>
                    <a:lnTo>
                      <a:pt x="1470" y="311"/>
                    </a:lnTo>
                    <a:lnTo>
                      <a:pt x="1512" y="369"/>
                    </a:lnTo>
                    <a:lnTo>
                      <a:pt x="1549" y="432"/>
                    </a:lnTo>
                    <a:lnTo>
                      <a:pt x="1580" y="497"/>
                    </a:lnTo>
                    <a:lnTo>
                      <a:pt x="1604" y="566"/>
                    </a:lnTo>
                    <a:lnTo>
                      <a:pt x="1622" y="637"/>
                    </a:lnTo>
                    <a:lnTo>
                      <a:pt x="1633" y="711"/>
                    </a:lnTo>
                    <a:lnTo>
                      <a:pt x="1637" y="786"/>
                    </a:lnTo>
                    <a:lnTo>
                      <a:pt x="1633" y="862"/>
                    </a:lnTo>
                    <a:lnTo>
                      <a:pt x="1622" y="936"/>
                    </a:lnTo>
                    <a:lnTo>
                      <a:pt x="1604" y="1007"/>
                    </a:lnTo>
                    <a:lnTo>
                      <a:pt x="1580" y="1076"/>
                    </a:lnTo>
                    <a:lnTo>
                      <a:pt x="1549" y="1141"/>
                    </a:lnTo>
                    <a:lnTo>
                      <a:pt x="1512" y="1203"/>
                    </a:lnTo>
                    <a:lnTo>
                      <a:pt x="1470" y="1262"/>
                    </a:lnTo>
                    <a:lnTo>
                      <a:pt x="1423" y="1317"/>
                    </a:lnTo>
                    <a:lnTo>
                      <a:pt x="1370" y="1367"/>
                    </a:lnTo>
                    <a:lnTo>
                      <a:pt x="1314" y="1412"/>
                    </a:lnTo>
                    <a:lnTo>
                      <a:pt x="1253" y="1453"/>
                    </a:lnTo>
                    <a:lnTo>
                      <a:pt x="1188" y="1488"/>
                    </a:lnTo>
                    <a:lnTo>
                      <a:pt x="1120" y="1518"/>
                    </a:lnTo>
                    <a:lnTo>
                      <a:pt x="1048" y="1541"/>
                    </a:lnTo>
                    <a:lnTo>
                      <a:pt x="974" y="1558"/>
                    </a:lnTo>
                    <a:lnTo>
                      <a:pt x="897" y="1569"/>
                    </a:lnTo>
                    <a:lnTo>
                      <a:pt x="818" y="1572"/>
                    </a:lnTo>
                    <a:lnTo>
                      <a:pt x="740" y="1569"/>
                    </a:lnTo>
                    <a:lnTo>
                      <a:pt x="663" y="1558"/>
                    </a:lnTo>
                    <a:lnTo>
                      <a:pt x="589" y="1541"/>
                    </a:lnTo>
                    <a:lnTo>
                      <a:pt x="517" y="1518"/>
                    </a:lnTo>
                    <a:lnTo>
                      <a:pt x="449" y="1488"/>
                    </a:lnTo>
                    <a:lnTo>
                      <a:pt x="384" y="1453"/>
                    </a:lnTo>
                    <a:lnTo>
                      <a:pt x="323" y="1412"/>
                    </a:lnTo>
                    <a:lnTo>
                      <a:pt x="266" y="1367"/>
                    </a:lnTo>
                    <a:lnTo>
                      <a:pt x="214" y="1317"/>
                    </a:lnTo>
                    <a:lnTo>
                      <a:pt x="167" y="1262"/>
                    </a:lnTo>
                    <a:lnTo>
                      <a:pt x="125" y="1203"/>
                    </a:lnTo>
                    <a:lnTo>
                      <a:pt x="88" y="1141"/>
                    </a:lnTo>
                    <a:lnTo>
                      <a:pt x="57" y="1076"/>
                    </a:lnTo>
                    <a:lnTo>
                      <a:pt x="33" y="1007"/>
                    </a:lnTo>
                    <a:lnTo>
                      <a:pt x="15" y="936"/>
                    </a:lnTo>
                    <a:lnTo>
                      <a:pt x="4" y="862"/>
                    </a:lnTo>
                    <a:lnTo>
                      <a:pt x="0" y="786"/>
                    </a:lnTo>
                    <a:close/>
                  </a:path>
                </a:pathLst>
              </a:custGeom>
              <a:noFill/>
              <a:ln w="12175" cap="flat" cmpd="sng">
                <a:solidFill>
                  <a:srgbClr val="BE9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49" name="Google Shape;949;p63"/>
              <p:cNvSpPr/>
              <p:nvPr/>
            </p:nvSpPr>
            <p:spPr>
              <a:xfrm>
                <a:off x="18852" y="6274"/>
                <a:ext cx="1637" cy="1570"/>
              </a:xfrm>
              <a:custGeom>
                <a:avLst/>
                <a:gdLst/>
                <a:ahLst/>
                <a:cxnLst/>
                <a:rect l="l" t="t" r="r" b="b"/>
                <a:pathLst>
                  <a:path w="1637" h="1570" extrusionOk="0">
                    <a:moveTo>
                      <a:pt x="818" y="0"/>
                    </a:moveTo>
                    <a:lnTo>
                      <a:pt x="740" y="4"/>
                    </a:lnTo>
                    <a:lnTo>
                      <a:pt x="663" y="14"/>
                    </a:lnTo>
                    <a:lnTo>
                      <a:pt x="589" y="32"/>
                    </a:lnTo>
                    <a:lnTo>
                      <a:pt x="517" y="55"/>
                    </a:lnTo>
                    <a:lnTo>
                      <a:pt x="449" y="85"/>
                    </a:lnTo>
                    <a:lnTo>
                      <a:pt x="384" y="120"/>
                    </a:lnTo>
                    <a:lnTo>
                      <a:pt x="323" y="160"/>
                    </a:lnTo>
                    <a:lnTo>
                      <a:pt x="266" y="206"/>
                    </a:lnTo>
                    <a:lnTo>
                      <a:pt x="214" y="256"/>
                    </a:lnTo>
                    <a:lnTo>
                      <a:pt x="167" y="310"/>
                    </a:lnTo>
                    <a:lnTo>
                      <a:pt x="125" y="369"/>
                    </a:lnTo>
                    <a:lnTo>
                      <a:pt x="88" y="431"/>
                    </a:lnTo>
                    <a:lnTo>
                      <a:pt x="57" y="496"/>
                    </a:lnTo>
                    <a:lnTo>
                      <a:pt x="33" y="565"/>
                    </a:lnTo>
                    <a:lnTo>
                      <a:pt x="15" y="636"/>
                    </a:lnTo>
                    <a:lnTo>
                      <a:pt x="4" y="709"/>
                    </a:lnTo>
                    <a:lnTo>
                      <a:pt x="0" y="785"/>
                    </a:lnTo>
                    <a:lnTo>
                      <a:pt x="4" y="861"/>
                    </a:lnTo>
                    <a:lnTo>
                      <a:pt x="15" y="934"/>
                    </a:lnTo>
                    <a:lnTo>
                      <a:pt x="33" y="1005"/>
                    </a:lnTo>
                    <a:lnTo>
                      <a:pt x="57" y="1074"/>
                    </a:lnTo>
                    <a:lnTo>
                      <a:pt x="88" y="1139"/>
                    </a:lnTo>
                    <a:lnTo>
                      <a:pt x="125" y="1201"/>
                    </a:lnTo>
                    <a:lnTo>
                      <a:pt x="167" y="1260"/>
                    </a:lnTo>
                    <a:lnTo>
                      <a:pt x="214" y="1314"/>
                    </a:lnTo>
                    <a:lnTo>
                      <a:pt x="266" y="1364"/>
                    </a:lnTo>
                    <a:lnTo>
                      <a:pt x="323" y="1410"/>
                    </a:lnTo>
                    <a:lnTo>
                      <a:pt x="384" y="1450"/>
                    </a:lnTo>
                    <a:lnTo>
                      <a:pt x="449" y="1486"/>
                    </a:lnTo>
                    <a:lnTo>
                      <a:pt x="517" y="1515"/>
                    </a:lnTo>
                    <a:lnTo>
                      <a:pt x="589" y="1539"/>
                    </a:lnTo>
                    <a:lnTo>
                      <a:pt x="663" y="1556"/>
                    </a:lnTo>
                    <a:lnTo>
                      <a:pt x="740" y="1566"/>
                    </a:lnTo>
                    <a:lnTo>
                      <a:pt x="818" y="1570"/>
                    </a:lnTo>
                    <a:lnTo>
                      <a:pt x="897" y="1566"/>
                    </a:lnTo>
                    <a:lnTo>
                      <a:pt x="974" y="1556"/>
                    </a:lnTo>
                    <a:lnTo>
                      <a:pt x="1048" y="1539"/>
                    </a:lnTo>
                    <a:lnTo>
                      <a:pt x="1120" y="1515"/>
                    </a:lnTo>
                    <a:lnTo>
                      <a:pt x="1188" y="1486"/>
                    </a:lnTo>
                    <a:lnTo>
                      <a:pt x="1253" y="1450"/>
                    </a:lnTo>
                    <a:lnTo>
                      <a:pt x="1314" y="1410"/>
                    </a:lnTo>
                    <a:lnTo>
                      <a:pt x="1370" y="1364"/>
                    </a:lnTo>
                    <a:lnTo>
                      <a:pt x="1423" y="1314"/>
                    </a:lnTo>
                    <a:lnTo>
                      <a:pt x="1470" y="1260"/>
                    </a:lnTo>
                    <a:lnTo>
                      <a:pt x="1512" y="1201"/>
                    </a:lnTo>
                    <a:lnTo>
                      <a:pt x="1549" y="1139"/>
                    </a:lnTo>
                    <a:lnTo>
                      <a:pt x="1580" y="1074"/>
                    </a:lnTo>
                    <a:lnTo>
                      <a:pt x="1604" y="1005"/>
                    </a:lnTo>
                    <a:lnTo>
                      <a:pt x="1622" y="934"/>
                    </a:lnTo>
                    <a:lnTo>
                      <a:pt x="1633" y="861"/>
                    </a:lnTo>
                    <a:lnTo>
                      <a:pt x="1637" y="785"/>
                    </a:lnTo>
                    <a:lnTo>
                      <a:pt x="1633" y="709"/>
                    </a:lnTo>
                    <a:lnTo>
                      <a:pt x="1622" y="636"/>
                    </a:lnTo>
                    <a:lnTo>
                      <a:pt x="1604" y="565"/>
                    </a:lnTo>
                    <a:lnTo>
                      <a:pt x="1580" y="496"/>
                    </a:lnTo>
                    <a:lnTo>
                      <a:pt x="1549" y="431"/>
                    </a:lnTo>
                    <a:lnTo>
                      <a:pt x="1512" y="369"/>
                    </a:lnTo>
                    <a:lnTo>
                      <a:pt x="1470" y="310"/>
                    </a:lnTo>
                    <a:lnTo>
                      <a:pt x="1423" y="256"/>
                    </a:lnTo>
                    <a:lnTo>
                      <a:pt x="1370" y="206"/>
                    </a:lnTo>
                    <a:lnTo>
                      <a:pt x="1314" y="160"/>
                    </a:lnTo>
                    <a:lnTo>
                      <a:pt x="1253" y="120"/>
                    </a:lnTo>
                    <a:lnTo>
                      <a:pt x="1188" y="85"/>
                    </a:lnTo>
                    <a:lnTo>
                      <a:pt x="1120" y="55"/>
                    </a:lnTo>
                    <a:lnTo>
                      <a:pt x="1048" y="32"/>
                    </a:lnTo>
                    <a:lnTo>
                      <a:pt x="974" y="14"/>
                    </a:lnTo>
                    <a:lnTo>
                      <a:pt x="897" y="4"/>
                    </a:lnTo>
                    <a:lnTo>
                      <a:pt x="81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50" name="Google Shape;950;p63"/>
              <p:cNvSpPr/>
              <p:nvPr/>
            </p:nvSpPr>
            <p:spPr>
              <a:xfrm>
                <a:off x="18852" y="6274"/>
                <a:ext cx="1637" cy="1570"/>
              </a:xfrm>
              <a:custGeom>
                <a:avLst/>
                <a:gdLst/>
                <a:ahLst/>
                <a:cxnLst/>
                <a:rect l="l" t="t" r="r" b="b"/>
                <a:pathLst>
                  <a:path w="1637" h="1570" extrusionOk="0">
                    <a:moveTo>
                      <a:pt x="0" y="785"/>
                    </a:moveTo>
                    <a:lnTo>
                      <a:pt x="4" y="709"/>
                    </a:lnTo>
                    <a:lnTo>
                      <a:pt x="15" y="636"/>
                    </a:lnTo>
                    <a:lnTo>
                      <a:pt x="33" y="565"/>
                    </a:lnTo>
                    <a:lnTo>
                      <a:pt x="57" y="496"/>
                    </a:lnTo>
                    <a:lnTo>
                      <a:pt x="88" y="431"/>
                    </a:lnTo>
                    <a:lnTo>
                      <a:pt x="125" y="369"/>
                    </a:lnTo>
                    <a:lnTo>
                      <a:pt x="167" y="310"/>
                    </a:lnTo>
                    <a:lnTo>
                      <a:pt x="214" y="256"/>
                    </a:lnTo>
                    <a:lnTo>
                      <a:pt x="266" y="206"/>
                    </a:lnTo>
                    <a:lnTo>
                      <a:pt x="323" y="160"/>
                    </a:lnTo>
                    <a:lnTo>
                      <a:pt x="384" y="120"/>
                    </a:lnTo>
                    <a:lnTo>
                      <a:pt x="449" y="85"/>
                    </a:lnTo>
                    <a:lnTo>
                      <a:pt x="517" y="55"/>
                    </a:lnTo>
                    <a:lnTo>
                      <a:pt x="589" y="32"/>
                    </a:lnTo>
                    <a:lnTo>
                      <a:pt x="663" y="14"/>
                    </a:lnTo>
                    <a:lnTo>
                      <a:pt x="740" y="4"/>
                    </a:lnTo>
                    <a:lnTo>
                      <a:pt x="818" y="0"/>
                    </a:lnTo>
                    <a:lnTo>
                      <a:pt x="897" y="4"/>
                    </a:lnTo>
                    <a:lnTo>
                      <a:pt x="974" y="14"/>
                    </a:lnTo>
                    <a:lnTo>
                      <a:pt x="1048" y="32"/>
                    </a:lnTo>
                    <a:lnTo>
                      <a:pt x="1120" y="55"/>
                    </a:lnTo>
                    <a:lnTo>
                      <a:pt x="1188" y="85"/>
                    </a:lnTo>
                    <a:lnTo>
                      <a:pt x="1253" y="120"/>
                    </a:lnTo>
                    <a:lnTo>
                      <a:pt x="1314" y="160"/>
                    </a:lnTo>
                    <a:lnTo>
                      <a:pt x="1370" y="206"/>
                    </a:lnTo>
                    <a:lnTo>
                      <a:pt x="1423" y="256"/>
                    </a:lnTo>
                    <a:lnTo>
                      <a:pt x="1470" y="310"/>
                    </a:lnTo>
                    <a:lnTo>
                      <a:pt x="1512" y="369"/>
                    </a:lnTo>
                    <a:lnTo>
                      <a:pt x="1549" y="431"/>
                    </a:lnTo>
                    <a:lnTo>
                      <a:pt x="1580" y="496"/>
                    </a:lnTo>
                    <a:lnTo>
                      <a:pt x="1604" y="565"/>
                    </a:lnTo>
                    <a:lnTo>
                      <a:pt x="1622" y="636"/>
                    </a:lnTo>
                    <a:lnTo>
                      <a:pt x="1633" y="709"/>
                    </a:lnTo>
                    <a:lnTo>
                      <a:pt x="1637" y="785"/>
                    </a:lnTo>
                    <a:lnTo>
                      <a:pt x="1633" y="861"/>
                    </a:lnTo>
                    <a:lnTo>
                      <a:pt x="1622" y="934"/>
                    </a:lnTo>
                    <a:lnTo>
                      <a:pt x="1604" y="1005"/>
                    </a:lnTo>
                    <a:lnTo>
                      <a:pt x="1580" y="1074"/>
                    </a:lnTo>
                    <a:lnTo>
                      <a:pt x="1549" y="1139"/>
                    </a:lnTo>
                    <a:lnTo>
                      <a:pt x="1512" y="1201"/>
                    </a:lnTo>
                    <a:lnTo>
                      <a:pt x="1470" y="1260"/>
                    </a:lnTo>
                    <a:lnTo>
                      <a:pt x="1423" y="1314"/>
                    </a:lnTo>
                    <a:lnTo>
                      <a:pt x="1370" y="1364"/>
                    </a:lnTo>
                    <a:lnTo>
                      <a:pt x="1314" y="1410"/>
                    </a:lnTo>
                    <a:lnTo>
                      <a:pt x="1253" y="1450"/>
                    </a:lnTo>
                    <a:lnTo>
                      <a:pt x="1188" y="1486"/>
                    </a:lnTo>
                    <a:lnTo>
                      <a:pt x="1120" y="1515"/>
                    </a:lnTo>
                    <a:lnTo>
                      <a:pt x="1048" y="1539"/>
                    </a:lnTo>
                    <a:lnTo>
                      <a:pt x="974" y="1556"/>
                    </a:lnTo>
                    <a:lnTo>
                      <a:pt x="897" y="1566"/>
                    </a:lnTo>
                    <a:lnTo>
                      <a:pt x="818" y="1570"/>
                    </a:lnTo>
                    <a:lnTo>
                      <a:pt x="740" y="1566"/>
                    </a:lnTo>
                    <a:lnTo>
                      <a:pt x="663" y="1556"/>
                    </a:lnTo>
                    <a:lnTo>
                      <a:pt x="589" y="1539"/>
                    </a:lnTo>
                    <a:lnTo>
                      <a:pt x="517" y="1515"/>
                    </a:lnTo>
                    <a:lnTo>
                      <a:pt x="449" y="1486"/>
                    </a:lnTo>
                    <a:lnTo>
                      <a:pt x="384" y="1450"/>
                    </a:lnTo>
                    <a:lnTo>
                      <a:pt x="323" y="1410"/>
                    </a:lnTo>
                    <a:lnTo>
                      <a:pt x="266" y="1364"/>
                    </a:lnTo>
                    <a:lnTo>
                      <a:pt x="214" y="1314"/>
                    </a:lnTo>
                    <a:lnTo>
                      <a:pt x="167" y="1260"/>
                    </a:lnTo>
                    <a:lnTo>
                      <a:pt x="125" y="1201"/>
                    </a:lnTo>
                    <a:lnTo>
                      <a:pt x="88" y="1139"/>
                    </a:lnTo>
                    <a:lnTo>
                      <a:pt x="57" y="1074"/>
                    </a:lnTo>
                    <a:lnTo>
                      <a:pt x="33" y="1005"/>
                    </a:lnTo>
                    <a:lnTo>
                      <a:pt x="15" y="934"/>
                    </a:lnTo>
                    <a:lnTo>
                      <a:pt x="4" y="861"/>
                    </a:lnTo>
                    <a:lnTo>
                      <a:pt x="0" y="785"/>
                    </a:lnTo>
                    <a:close/>
                  </a:path>
                </a:pathLst>
              </a:custGeom>
              <a:noFill/>
              <a:ln w="12175" cap="flat" cmpd="sng">
                <a:solidFill>
                  <a:srgbClr val="BE9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51" name="Google Shape;951;p63"/>
              <p:cNvSpPr/>
              <p:nvPr/>
            </p:nvSpPr>
            <p:spPr>
              <a:xfrm>
                <a:off x="17700" y="8266"/>
                <a:ext cx="3797" cy="1778"/>
              </a:xfrm>
              <a:custGeom>
                <a:avLst/>
                <a:gdLst/>
                <a:ahLst/>
                <a:cxnLst/>
                <a:rect l="l" t="t" r="r" b="b"/>
                <a:pathLst>
                  <a:path w="3797" h="1778" extrusionOk="0">
                    <a:moveTo>
                      <a:pt x="0" y="970"/>
                    </a:moveTo>
                    <a:lnTo>
                      <a:pt x="13" y="907"/>
                    </a:lnTo>
                    <a:lnTo>
                      <a:pt x="47" y="855"/>
                    </a:lnTo>
                    <a:lnTo>
                      <a:pt x="99" y="821"/>
                    </a:lnTo>
                    <a:lnTo>
                      <a:pt x="162" y="808"/>
                    </a:lnTo>
                    <a:lnTo>
                      <a:pt x="633" y="808"/>
                    </a:lnTo>
                    <a:lnTo>
                      <a:pt x="1533" y="0"/>
                    </a:lnTo>
                    <a:lnTo>
                      <a:pt x="1582" y="808"/>
                    </a:lnTo>
                    <a:lnTo>
                      <a:pt x="3635" y="808"/>
                    </a:lnTo>
                    <a:lnTo>
                      <a:pt x="3698" y="821"/>
                    </a:lnTo>
                    <a:lnTo>
                      <a:pt x="3749" y="855"/>
                    </a:lnTo>
                    <a:lnTo>
                      <a:pt x="3784" y="907"/>
                    </a:lnTo>
                    <a:lnTo>
                      <a:pt x="3797" y="970"/>
                    </a:lnTo>
                    <a:lnTo>
                      <a:pt x="3797" y="1212"/>
                    </a:lnTo>
                    <a:lnTo>
                      <a:pt x="3797" y="1616"/>
                    </a:lnTo>
                    <a:lnTo>
                      <a:pt x="3784" y="1679"/>
                    </a:lnTo>
                    <a:lnTo>
                      <a:pt x="3749" y="1730"/>
                    </a:lnTo>
                    <a:lnTo>
                      <a:pt x="3698" y="1765"/>
                    </a:lnTo>
                    <a:lnTo>
                      <a:pt x="3635" y="1778"/>
                    </a:lnTo>
                    <a:lnTo>
                      <a:pt x="1582" y="1778"/>
                    </a:lnTo>
                    <a:lnTo>
                      <a:pt x="633" y="1778"/>
                    </a:lnTo>
                    <a:lnTo>
                      <a:pt x="162" y="1778"/>
                    </a:lnTo>
                    <a:lnTo>
                      <a:pt x="99" y="1765"/>
                    </a:lnTo>
                    <a:lnTo>
                      <a:pt x="47" y="1730"/>
                    </a:lnTo>
                    <a:lnTo>
                      <a:pt x="13" y="1679"/>
                    </a:lnTo>
                    <a:lnTo>
                      <a:pt x="0" y="1616"/>
                    </a:lnTo>
                    <a:lnTo>
                      <a:pt x="0" y="1212"/>
                    </a:lnTo>
                    <a:lnTo>
                      <a:pt x="0" y="970"/>
                    </a:lnTo>
                    <a:close/>
                  </a:path>
                </a:pathLst>
              </a:custGeom>
              <a:noFill/>
              <a:ln w="12175" cap="flat" cmpd="sng">
                <a:solidFill>
                  <a:srgbClr val="7670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52" name="Google Shape;952;p63"/>
              <p:cNvSpPr/>
              <p:nvPr/>
            </p:nvSpPr>
            <p:spPr>
              <a:xfrm>
                <a:off x="7698" y="1543"/>
                <a:ext cx="9983" cy="3552"/>
              </a:xfrm>
              <a:custGeom>
                <a:avLst/>
                <a:gdLst/>
                <a:ahLst/>
                <a:cxnLst/>
                <a:rect l="l" t="t" r="r" b="b"/>
                <a:pathLst>
                  <a:path w="9983" h="3552" extrusionOk="0">
                    <a:moveTo>
                      <a:pt x="9983" y="117"/>
                    </a:moveTo>
                    <a:lnTo>
                      <a:pt x="9977" y="101"/>
                    </a:lnTo>
                    <a:lnTo>
                      <a:pt x="9977" y="100"/>
                    </a:lnTo>
                    <a:lnTo>
                      <a:pt x="9971" y="83"/>
                    </a:lnTo>
                    <a:lnTo>
                      <a:pt x="9955" y="89"/>
                    </a:lnTo>
                    <a:lnTo>
                      <a:pt x="9941" y="82"/>
                    </a:lnTo>
                    <a:lnTo>
                      <a:pt x="9777" y="0"/>
                    </a:lnTo>
                    <a:lnTo>
                      <a:pt x="9777" y="82"/>
                    </a:lnTo>
                    <a:lnTo>
                      <a:pt x="6070" y="82"/>
                    </a:lnTo>
                    <a:lnTo>
                      <a:pt x="6070" y="118"/>
                    </a:lnTo>
                    <a:lnTo>
                      <a:pt x="9777" y="118"/>
                    </a:lnTo>
                    <a:lnTo>
                      <a:pt x="9777" y="150"/>
                    </a:lnTo>
                    <a:lnTo>
                      <a:pt x="183" y="3440"/>
                    </a:lnTo>
                    <a:lnTo>
                      <a:pt x="157" y="3363"/>
                    </a:lnTo>
                    <a:lnTo>
                      <a:pt x="0" y="3522"/>
                    </a:lnTo>
                    <a:lnTo>
                      <a:pt x="222" y="3552"/>
                    </a:lnTo>
                    <a:lnTo>
                      <a:pt x="197" y="3481"/>
                    </a:lnTo>
                    <a:lnTo>
                      <a:pt x="195" y="3474"/>
                    </a:lnTo>
                    <a:lnTo>
                      <a:pt x="9777" y="188"/>
                    </a:lnTo>
                    <a:lnTo>
                      <a:pt x="9777" y="200"/>
                    </a:lnTo>
                    <a:lnTo>
                      <a:pt x="9857" y="161"/>
                    </a:lnTo>
                    <a:lnTo>
                      <a:pt x="9983" y="117"/>
                    </a:lnTo>
                  </a:path>
                </a:pathLst>
              </a:custGeom>
              <a:solidFill>
                <a:srgbClr val="8496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953" name="Google Shape;953;p63"/>
              <p:cNvPicPr preferRelativeResize="0"/>
              <p:nvPr/>
            </p:nvPicPr>
            <p:blipFill rotWithShape="1">
              <a:blip r:embed="rId3">
                <a:alphaModFix/>
              </a:blip>
              <a:srcRect/>
              <a:stretch/>
            </p:blipFill>
            <p:spPr>
              <a:xfrm>
                <a:off x="12085" y="3763"/>
                <a:ext cx="1979" cy="1365"/>
              </a:xfrm>
              <a:prstGeom prst="rect">
                <a:avLst/>
              </a:prstGeom>
              <a:solidFill>
                <a:srgbClr val="EBF2FA"/>
              </a:solidFill>
              <a:ln>
                <a:noFill/>
              </a:ln>
            </p:spPr>
          </p:pic>
          <p:sp>
            <p:nvSpPr>
              <p:cNvPr id="954" name="Google Shape;954;p63"/>
              <p:cNvSpPr/>
              <p:nvPr/>
            </p:nvSpPr>
            <p:spPr>
              <a:xfrm>
                <a:off x="12086" y="3641"/>
                <a:ext cx="5100" cy="1500"/>
              </a:xfrm>
              <a:prstGeom prst="rect">
                <a:avLst/>
              </a:prstGeom>
              <a:noFill/>
              <a:ln w="12175" cap="flat" cmpd="sng">
                <a:solidFill>
                  <a:srgbClr val="ACB8C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cxnSp>
            <p:nvCxnSpPr>
              <p:cNvPr id="955" name="Google Shape;955;p63"/>
              <p:cNvCxnSpPr/>
              <p:nvPr/>
            </p:nvCxnSpPr>
            <p:spPr>
              <a:xfrm>
                <a:off x="14064" y="3641"/>
                <a:ext cx="0" cy="1500"/>
              </a:xfrm>
              <a:prstGeom prst="straightConnector1">
                <a:avLst/>
              </a:prstGeom>
              <a:noFill/>
              <a:ln w="9525" cap="flat" cmpd="sng">
                <a:solidFill>
                  <a:srgbClr val="ACB8C9"/>
                </a:solidFill>
                <a:prstDash val="solid"/>
                <a:round/>
                <a:headEnd type="none" w="sm" len="sm"/>
                <a:tailEnd type="none" w="sm" len="sm"/>
              </a:ln>
            </p:spPr>
          </p:cxnSp>
        </p:grpSp>
        <p:sp>
          <p:nvSpPr>
            <p:cNvPr id="956" name="Google Shape;956;p63"/>
            <p:cNvSpPr txBox="1"/>
            <p:nvPr/>
          </p:nvSpPr>
          <p:spPr>
            <a:xfrm>
              <a:off x="3564147" y="3256149"/>
              <a:ext cx="513300" cy="433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C1</a:t>
              </a:r>
              <a:endParaRPr sz="2200" b="0" i="0" u="none" strike="noStrike" cap="none">
                <a:solidFill>
                  <a:srgbClr val="3F3F3F"/>
                </a:solidFill>
                <a:latin typeface="Open Sans"/>
                <a:ea typeface="Open Sans"/>
                <a:cs typeface="Open Sans"/>
                <a:sym typeface="Open Sans"/>
              </a:endParaRPr>
            </a:p>
          </p:txBody>
        </p:sp>
        <p:sp>
          <p:nvSpPr>
            <p:cNvPr id="957" name="Google Shape;957;p63"/>
            <p:cNvSpPr txBox="1"/>
            <p:nvPr/>
          </p:nvSpPr>
          <p:spPr>
            <a:xfrm>
              <a:off x="12492824" y="3219748"/>
              <a:ext cx="605400" cy="411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C1</a:t>
              </a:r>
              <a:endParaRPr sz="2200" b="0" i="0" u="none" strike="noStrike" cap="none">
                <a:solidFill>
                  <a:srgbClr val="3F3F3F"/>
                </a:solidFill>
                <a:latin typeface="Open Sans"/>
                <a:ea typeface="Open Sans"/>
                <a:cs typeface="Open Sans"/>
                <a:sym typeface="Open Sans"/>
              </a:endParaRPr>
            </a:p>
          </p:txBody>
        </p:sp>
        <p:sp>
          <p:nvSpPr>
            <p:cNvPr id="958" name="Google Shape;958;p63"/>
            <p:cNvSpPr txBox="1"/>
            <p:nvPr/>
          </p:nvSpPr>
          <p:spPr>
            <a:xfrm>
              <a:off x="3568987" y="4382431"/>
              <a:ext cx="447000" cy="51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C2</a:t>
              </a:r>
              <a:endParaRPr sz="2200" b="0" i="0" u="none" strike="noStrike" cap="none">
                <a:solidFill>
                  <a:srgbClr val="3F3F3F"/>
                </a:solidFill>
                <a:latin typeface="Open Sans"/>
                <a:ea typeface="Open Sans"/>
                <a:cs typeface="Open Sans"/>
                <a:sym typeface="Open Sans"/>
              </a:endParaRPr>
            </a:p>
          </p:txBody>
        </p:sp>
        <p:sp>
          <p:nvSpPr>
            <p:cNvPr id="959" name="Google Shape;959;p63"/>
            <p:cNvSpPr txBox="1"/>
            <p:nvPr/>
          </p:nvSpPr>
          <p:spPr>
            <a:xfrm>
              <a:off x="12492155" y="3852638"/>
              <a:ext cx="603600" cy="522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C2</a:t>
              </a:r>
              <a:endParaRPr sz="2200" b="0" i="0" u="none" strike="noStrike" cap="none">
                <a:solidFill>
                  <a:srgbClr val="3F3F3F"/>
                </a:solidFill>
                <a:latin typeface="Open Sans"/>
                <a:ea typeface="Open Sans"/>
                <a:cs typeface="Open Sans"/>
                <a:sym typeface="Open Sans"/>
              </a:endParaRPr>
            </a:p>
          </p:txBody>
        </p:sp>
        <p:sp>
          <p:nvSpPr>
            <p:cNvPr id="960" name="Google Shape;960;p63"/>
            <p:cNvSpPr txBox="1"/>
            <p:nvPr/>
          </p:nvSpPr>
          <p:spPr>
            <a:xfrm>
              <a:off x="3560747" y="5548092"/>
              <a:ext cx="447000" cy="51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C3</a:t>
              </a:r>
              <a:endParaRPr sz="2200" b="0" i="0" u="none" strike="noStrike" cap="none">
                <a:solidFill>
                  <a:srgbClr val="3F3F3F"/>
                </a:solidFill>
                <a:latin typeface="Open Sans"/>
                <a:ea typeface="Open Sans"/>
                <a:cs typeface="Open Sans"/>
                <a:sym typeface="Open Sans"/>
              </a:endParaRPr>
            </a:p>
          </p:txBody>
        </p:sp>
        <p:sp>
          <p:nvSpPr>
            <p:cNvPr id="961" name="Google Shape;961;p63"/>
            <p:cNvSpPr txBox="1"/>
            <p:nvPr/>
          </p:nvSpPr>
          <p:spPr>
            <a:xfrm>
              <a:off x="3552506" y="6577825"/>
              <a:ext cx="447000" cy="51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C4</a:t>
              </a:r>
              <a:endParaRPr sz="2200" b="0" i="0" u="none" strike="noStrike" cap="none">
                <a:solidFill>
                  <a:srgbClr val="3F3F3F"/>
                </a:solidFill>
                <a:latin typeface="Open Sans"/>
                <a:ea typeface="Open Sans"/>
                <a:cs typeface="Open Sans"/>
                <a:sym typeface="Open Sans"/>
              </a:endParaRPr>
            </a:p>
          </p:txBody>
        </p:sp>
        <p:sp>
          <p:nvSpPr>
            <p:cNvPr id="962" name="Google Shape;962;p63"/>
            <p:cNvSpPr txBox="1"/>
            <p:nvPr/>
          </p:nvSpPr>
          <p:spPr>
            <a:xfrm>
              <a:off x="12492596" y="5478888"/>
              <a:ext cx="447000" cy="51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C3</a:t>
              </a:r>
              <a:endParaRPr sz="2200" b="0" i="0" u="none" strike="noStrike" cap="none">
                <a:solidFill>
                  <a:srgbClr val="3F3F3F"/>
                </a:solidFill>
                <a:latin typeface="Open Sans"/>
                <a:ea typeface="Open Sans"/>
                <a:cs typeface="Open Sans"/>
                <a:sym typeface="Open Sans"/>
              </a:endParaRPr>
            </a:p>
          </p:txBody>
        </p:sp>
        <p:sp>
          <p:nvSpPr>
            <p:cNvPr id="963" name="Google Shape;963;p63"/>
            <p:cNvSpPr txBox="1"/>
            <p:nvPr/>
          </p:nvSpPr>
          <p:spPr>
            <a:xfrm>
              <a:off x="12455525" y="6540797"/>
              <a:ext cx="447000" cy="51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C4</a:t>
              </a:r>
              <a:endParaRPr sz="2200" b="0" i="0" u="none" strike="noStrike" cap="none">
                <a:solidFill>
                  <a:srgbClr val="3F3F3F"/>
                </a:solidFill>
                <a:latin typeface="Open Sans"/>
                <a:ea typeface="Open Sans"/>
                <a:cs typeface="Open Sans"/>
                <a:sym typeface="Open Sans"/>
              </a:endParaRPr>
            </a:p>
          </p:txBody>
        </p:sp>
        <p:sp>
          <p:nvSpPr>
            <p:cNvPr id="964" name="Google Shape;964;p63"/>
            <p:cNvSpPr txBox="1"/>
            <p:nvPr/>
          </p:nvSpPr>
          <p:spPr>
            <a:xfrm>
              <a:off x="2974681" y="8188854"/>
              <a:ext cx="1593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MASTER</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65" name="Google Shape;965;p63"/>
            <p:cNvSpPr txBox="1"/>
            <p:nvPr/>
          </p:nvSpPr>
          <p:spPr>
            <a:xfrm>
              <a:off x="11839970" y="8122230"/>
              <a:ext cx="1541700" cy="31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ORIGIN</a:t>
              </a:r>
              <a:endParaRPr sz="2200" b="0" i="0" u="none" strike="noStrike" cap="none">
                <a:solidFill>
                  <a:srgbClr val="3F3F3F"/>
                </a:solidFill>
                <a:latin typeface="Open Sans"/>
                <a:ea typeface="Open Sans"/>
                <a:cs typeface="Open Sans"/>
                <a:sym typeface="Open Sans"/>
              </a:endParaRPr>
            </a:p>
          </p:txBody>
        </p:sp>
        <p:sp>
          <p:nvSpPr>
            <p:cNvPr id="966" name="Google Shape;966;p63"/>
            <p:cNvSpPr/>
            <p:nvPr/>
          </p:nvSpPr>
          <p:spPr>
            <a:xfrm>
              <a:off x="8984469" y="4817808"/>
              <a:ext cx="2189700" cy="430800"/>
            </a:xfrm>
            <a:prstGeom prst="rect">
              <a:avLst/>
            </a:prstGeom>
            <a:noFill/>
            <a:ln>
              <a:noFill/>
            </a:ln>
          </p:spPr>
          <p:txBody>
            <a:bodyPr spcFirstLastPara="1" wrap="square" lIns="91425" tIns="45700" rIns="91425" bIns="45700" anchor="t" anchorCtr="0">
              <a:noAutofit/>
            </a:bodyPr>
            <a:lstStyle/>
            <a:p>
              <a:pPr marL="1778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git pull</a:t>
              </a:r>
              <a:endParaRPr sz="2200" b="0" i="0" u="none" strike="noStrike" cap="none">
                <a:solidFill>
                  <a:srgbClr val="3F3F3F"/>
                </a:solidFill>
                <a:latin typeface="Open Sans"/>
                <a:ea typeface="Open Sans"/>
                <a:cs typeface="Open Sans"/>
                <a:sym typeface="Open Sans"/>
              </a:endParaRPr>
            </a:p>
          </p:txBody>
        </p:sp>
        <p:sp>
          <p:nvSpPr>
            <p:cNvPr id="967" name="Google Shape;967;p63"/>
            <p:cNvSpPr txBox="1"/>
            <p:nvPr/>
          </p:nvSpPr>
          <p:spPr>
            <a:xfrm>
              <a:off x="8412767" y="2323385"/>
              <a:ext cx="3069600" cy="84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Change content of the file</a:t>
              </a:r>
              <a:endParaRPr sz="2200" b="0" i="0" u="none" strike="noStrike" cap="none">
                <a:solidFill>
                  <a:srgbClr val="3F3F3F"/>
                </a:solidFill>
                <a:latin typeface="Open Sans"/>
                <a:ea typeface="Open Sans"/>
                <a:cs typeface="Open Sans"/>
                <a:sym typeface="Open Sans"/>
              </a:endParaRPr>
            </a:p>
          </p:txBody>
        </p:sp>
        <p:sp>
          <p:nvSpPr>
            <p:cNvPr id="968" name="Google Shape;968;p63"/>
            <p:cNvSpPr/>
            <p:nvPr/>
          </p:nvSpPr>
          <p:spPr>
            <a:xfrm>
              <a:off x="5820730" y="4066550"/>
              <a:ext cx="1246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PULL</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969" name="Google Shape;969;p63"/>
            <p:cNvSpPr/>
            <p:nvPr/>
          </p:nvSpPr>
          <p:spPr>
            <a:xfrm>
              <a:off x="7254559" y="6454587"/>
              <a:ext cx="1386000" cy="39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 PUSH</a:t>
              </a:r>
              <a:endParaRPr sz="2200" b="0" i="0" u="none" strike="noStrike" cap="none">
                <a:solidFill>
                  <a:srgbClr val="3F3F3F"/>
                </a:solidFill>
                <a:latin typeface="Open Sans"/>
                <a:ea typeface="Open Sans"/>
                <a:cs typeface="Open Sans"/>
                <a:sym typeface="Open Sans"/>
              </a:endParaRPr>
            </a:p>
          </p:txBody>
        </p:sp>
        <p:pic>
          <p:nvPicPr>
            <p:cNvPr id="970" name="Google Shape;970;p63"/>
            <p:cNvPicPr preferRelativeResize="0"/>
            <p:nvPr/>
          </p:nvPicPr>
          <p:blipFill rotWithShape="1">
            <a:blip r:embed="rId4">
              <a:alphaModFix/>
            </a:blip>
            <a:srcRect/>
            <a:stretch/>
          </p:blipFill>
          <p:spPr>
            <a:xfrm>
              <a:off x="5338815" y="1922277"/>
              <a:ext cx="3214524" cy="1524300"/>
            </a:xfrm>
            <a:prstGeom prst="rect">
              <a:avLst/>
            </a:prstGeom>
            <a:noFill/>
            <a:ln>
              <a:noFill/>
            </a:ln>
          </p:spPr>
        </p:pic>
      </p:grpSp>
      <p:sp>
        <p:nvSpPr>
          <p:cNvPr id="971" name="Google Shape;971;p63"/>
          <p:cNvSpPr txBox="1">
            <a:spLocks noGrp="1"/>
          </p:cNvSpPr>
          <p:nvPr>
            <p:ph type="title"/>
          </p:nvPr>
        </p:nvSpPr>
        <p:spPr>
          <a:xfrm>
            <a:off x="-10160" y="229878"/>
            <a:ext cx="16276320" cy="687244"/>
          </a:xfrm>
          <a:noFill/>
          <a:ln>
            <a:noFill/>
          </a:ln>
        </p:spPr>
        <p:txBody>
          <a:bodyPr spcFirstLastPara="1" wrap="square" lIns="91425" tIns="45700" rIns="91425" bIns="45700" anchor="ctr" anchorCtr="0">
            <a:noAutofit/>
          </a:bodyPr>
          <a:lstStyle/>
          <a:p>
            <a:pPr lvl="0"/>
            <a:r>
              <a:rPr lang="en-US" dirty="0">
                <a:sym typeface="Open Sans"/>
              </a:rPr>
              <a:t>Pushin</a:t>
            </a:r>
            <a:r>
              <a:rPr lang="en-US" dirty="0"/>
              <a:t>g</a:t>
            </a:r>
            <a:r>
              <a:rPr lang="en-US" dirty="0">
                <a:sym typeface="Open Sans"/>
              </a:rPr>
              <a:t> and Pulling in Git</a:t>
            </a:r>
          </a:p>
        </p:txBody>
      </p:sp>
      <p:sp>
        <p:nvSpPr>
          <p:cNvPr id="972" name="Google Shape;972;p63"/>
          <p:cNvSpPr txBox="1"/>
          <p:nvPr/>
        </p:nvSpPr>
        <p:spPr>
          <a:xfrm>
            <a:off x="10655148" y="2695289"/>
            <a:ext cx="2425500" cy="752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Remote repository</a:t>
            </a:r>
            <a:endParaRPr sz="2200" b="0" i="0" u="none" strike="noStrike" cap="none">
              <a:solidFill>
                <a:srgbClr val="3F3F3F"/>
              </a:solidFill>
              <a:latin typeface="Open Sans"/>
              <a:ea typeface="Open Sans"/>
              <a:cs typeface="Open Sans"/>
              <a:sym typeface="Open Sans"/>
            </a:endParaRPr>
          </a:p>
        </p:txBody>
      </p:sp>
      <p:sp>
        <p:nvSpPr>
          <p:cNvPr id="973" name="Google Shape;973;p63"/>
          <p:cNvSpPr txBox="1"/>
          <p:nvPr/>
        </p:nvSpPr>
        <p:spPr>
          <a:xfrm>
            <a:off x="3621096" y="2689494"/>
            <a:ext cx="2425500" cy="6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Local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Repository</a:t>
            </a:r>
            <a:endParaRPr sz="2200" b="0" i="0" u="none" strike="noStrike" cap="none">
              <a:solidFill>
                <a:schemeClr val="lt1"/>
              </a:solidFill>
              <a:latin typeface="Open Sans"/>
              <a:ea typeface="Open Sans"/>
              <a:cs typeface="Open Sans"/>
              <a:sym typeface="Open Sans"/>
            </a:endParaRPr>
          </a:p>
        </p:txBody>
      </p:sp>
      <p:sp>
        <p:nvSpPr>
          <p:cNvPr id="974" name="Google Shape;974;p63"/>
          <p:cNvSpPr txBox="1"/>
          <p:nvPr/>
        </p:nvSpPr>
        <p:spPr>
          <a:xfrm>
            <a:off x="2187025" y="1428815"/>
            <a:ext cx="118821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diagram shows the workflow of push and pull in Git:</a:t>
            </a:r>
            <a:endParaRPr sz="2200" b="0" i="0" u="none" strike="noStrike" cap="none">
              <a:solidFill>
                <a:schemeClr val="tx1">
                  <a:lumMod val="75000"/>
                  <a:lumOff val="25000"/>
                </a:schemeClr>
              </a:solidFill>
              <a:latin typeface="Open Sans"/>
              <a:ea typeface="Open Sans"/>
              <a:cs typeface="Open Sans"/>
              <a:sym typeface="Open Sans"/>
            </a:endParaRPr>
          </a:p>
        </p:txBody>
      </p:sp>
      <p:pic>
        <p:nvPicPr>
          <p:cNvPr id="975" name="Google Shape;975;p63"/>
          <p:cNvPicPr preferRelativeResize="0"/>
          <p:nvPr/>
        </p:nvPicPr>
        <p:blipFill rotWithShape="1">
          <a:blip r:embed="rId3">
            <a:alphaModFix/>
          </a:blip>
          <a:srcRect/>
          <a:stretch/>
        </p:blipFill>
        <p:spPr>
          <a:xfrm>
            <a:off x="6941667" y="6832393"/>
            <a:ext cx="993072" cy="684956"/>
          </a:xfrm>
          <a:prstGeom prst="rect">
            <a:avLst/>
          </a:prstGeom>
          <a:solidFill>
            <a:srgbClr val="EBF2FA"/>
          </a:solidFill>
          <a:ln>
            <a:noFill/>
          </a:ln>
        </p:spPr>
      </p:pic>
      <p:sp>
        <p:nvSpPr>
          <p:cNvPr id="976" name="Google Shape;976;p63"/>
          <p:cNvSpPr/>
          <p:nvPr/>
        </p:nvSpPr>
        <p:spPr>
          <a:xfrm>
            <a:off x="6942169" y="6771174"/>
            <a:ext cx="2559300" cy="752700"/>
          </a:xfrm>
          <a:prstGeom prst="rect">
            <a:avLst/>
          </a:prstGeom>
          <a:noFill/>
          <a:ln w="12175" cap="flat" cmpd="sng">
            <a:solidFill>
              <a:srgbClr val="ACB8C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977" name="Google Shape;977;p63"/>
          <p:cNvSpPr/>
          <p:nvPr/>
        </p:nvSpPr>
        <p:spPr>
          <a:xfrm>
            <a:off x="7855556" y="6973793"/>
            <a:ext cx="1730400" cy="340500"/>
          </a:xfrm>
          <a:prstGeom prst="rect">
            <a:avLst/>
          </a:prstGeom>
          <a:noFill/>
          <a:ln>
            <a:noFill/>
          </a:ln>
        </p:spPr>
        <p:txBody>
          <a:bodyPr spcFirstLastPara="1" wrap="square" lIns="91425" tIns="45700" rIns="91425" bIns="45700" anchor="t" anchorCtr="0">
            <a:noAutofit/>
          </a:bodyPr>
          <a:lstStyle/>
          <a:p>
            <a:pPr marL="1778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git push</a:t>
            </a:r>
            <a:endParaRPr sz="2200" b="0" i="0" u="none" strike="noStrike" cap="none">
              <a:solidFill>
                <a:srgbClr val="3F3F3F"/>
              </a:solidFill>
              <a:latin typeface="Open Sans"/>
              <a:ea typeface="Open Sans"/>
              <a:cs typeface="Open Sans"/>
              <a:sym typeface="Open Sans"/>
            </a:endParaRPr>
          </a:p>
        </p:txBody>
      </p:sp>
      <p:sp>
        <p:nvSpPr>
          <p:cNvPr id="8" name="Brandline_LVC">
            <a:extLst>
              <a:ext uri="{FF2B5EF4-FFF2-40B4-BE49-F238E27FC236}">
                <a16:creationId xmlns:a16="http://schemas.microsoft.com/office/drawing/2014/main" id="{2BD6F436-58FF-7A62-6AA7-001692E22333}"/>
              </a:ext>
            </a:extLst>
          </p:cNvPr>
          <p:cNvSpPr/>
          <p:nvPr/>
        </p:nvSpPr>
        <p:spPr>
          <a:xfrm>
            <a:off x="5295900" y="816705"/>
            <a:ext cx="5659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4" name="Google Shape;984;p64"/>
          <p:cNvSpPr txBox="1">
            <a:spLocks noGrp="1"/>
          </p:cNvSpPr>
          <p:nvPr>
            <p:ph type="title"/>
          </p:nvPr>
        </p:nvSpPr>
        <p:spPr>
          <a:xfrm>
            <a:off x="1297626" y="436395"/>
            <a:ext cx="9696532" cy="665045"/>
          </a:xfrm>
          <a:noFill/>
          <a:ln>
            <a:noFill/>
          </a:ln>
        </p:spPr>
        <p:txBody>
          <a:bodyPr spcFirstLastPara="1" wrap="square" lIns="91425" tIns="45700" rIns="91425" bIns="45700" anchor="ctr" anchorCtr="0">
            <a:noAutofit/>
          </a:bodyPr>
          <a:lstStyle/>
          <a:p>
            <a:pPr lvl="0"/>
            <a:r>
              <a:rPr lang="en-US">
                <a:sym typeface="Open Sans"/>
              </a:rPr>
              <a:t>Create a Pull Request in Git</a:t>
            </a:r>
            <a:endParaRPr lang="en-US"/>
          </a:p>
        </p:txBody>
      </p:sp>
      <p:sp>
        <p:nvSpPr>
          <p:cNvPr id="985" name="Google Shape;985;p64"/>
          <p:cNvSpPr txBox="1"/>
          <p:nvPr/>
        </p:nvSpPr>
        <p:spPr>
          <a:xfrm>
            <a:off x="12930250" y="184305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20 Min.</a:t>
            </a:r>
            <a:endParaRPr sz="2200" b="1" i="0" u="none" strike="noStrike" cap="none">
              <a:solidFill>
                <a:srgbClr val="3F3F3F"/>
              </a:solidFill>
              <a:latin typeface="Open Sans"/>
              <a:ea typeface="Open Sans"/>
              <a:cs typeface="Open Sans"/>
              <a:sym typeface="Open Sans"/>
            </a:endParaRPr>
          </a:p>
        </p:txBody>
      </p:sp>
      <p:sp>
        <p:nvSpPr>
          <p:cNvPr id="7" name="Text Placeholder 2">
            <a:extLst>
              <a:ext uri="{FF2B5EF4-FFF2-40B4-BE49-F238E27FC236}">
                <a16:creationId xmlns:a16="http://schemas.microsoft.com/office/drawing/2014/main" id="{4955851D-5742-BABE-507E-5BBACBDC4395}"/>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given a project to experiment freely on your coworker’s project without affecting the original project. After you modify the project, you have to create a pull request.</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6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991" name="Google Shape;991;p65"/>
          <p:cNvSpPr txBox="1"/>
          <p:nvPr/>
        </p:nvSpPr>
        <p:spPr>
          <a:xfrm>
            <a:off x="2133600" y="2057400"/>
            <a:ext cx="7074000" cy="432936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chemeClr val="dk1"/>
              </a:buClr>
              <a:buSzPts val="28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Steps to create a pull request in Git: </a:t>
            </a:r>
            <a:endParaRPr sz="2200" b="0" i="0" u="none" strike="noStrike" cap="none">
              <a:solidFill>
                <a:schemeClr val="tx1">
                  <a:lumMod val="75000"/>
                  <a:lumOff val="25000"/>
                </a:schemeClr>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chemeClr val="tx1">
                    <a:lumMod val="75000"/>
                    <a:lumOff val="25000"/>
                  </a:schemeClr>
                </a:solidFill>
                <a:latin typeface="Open Sans"/>
                <a:ea typeface="Open Sans"/>
                <a:cs typeface="Open Sans"/>
                <a:sym typeface="Open Sans"/>
              </a:rPr>
              <a:t>Create a fork.</a:t>
            </a:r>
            <a:endParaRPr sz="1400" b="0" i="0" u="none" strike="noStrike" cap="none">
              <a:solidFill>
                <a:schemeClr val="tx1">
                  <a:lumMod val="75000"/>
                  <a:lumOff val="25000"/>
                </a:schemeClr>
              </a:solidFill>
              <a:latin typeface="Arial"/>
              <a:ea typeface="Arial"/>
              <a:cs typeface="Arial"/>
              <a:sym typeface="Arial"/>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chemeClr val="tx1">
                    <a:lumMod val="75000"/>
                    <a:lumOff val="25000"/>
                  </a:schemeClr>
                </a:solidFill>
                <a:latin typeface="Open Sans"/>
                <a:ea typeface="Open Sans"/>
                <a:cs typeface="Open Sans"/>
                <a:sym typeface="Open Sans"/>
              </a:rPr>
              <a:t>Clone your fork.</a:t>
            </a:r>
            <a:endParaRPr sz="1400" b="0" i="0" u="none" strike="noStrike" cap="none">
              <a:solidFill>
                <a:schemeClr val="tx1">
                  <a:lumMod val="75000"/>
                  <a:lumOff val="25000"/>
                </a:schemeClr>
              </a:solidFill>
              <a:latin typeface="Arial"/>
              <a:ea typeface="Arial"/>
              <a:cs typeface="Arial"/>
              <a:sym typeface="Arial"/>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chemeClr val="tx1">
                    <a:lumMod val="75000"/>
                    <a:lumOff val="25000"/>
                  </a:schemeClr>
                </a:solidFill>
                <a:latin typeface="Open Sans"/>
                <a:ea typeface="Open Sans"/>
                <a:cs typeface="Open Sans"/>
                <a:sym typeface="Open Sans"/>
              </a:rPr>
              <a:t>Sync fork with the original repository.</a:t>
            </a:r>
            <a:endParaRPr sz="1400" b="0" i="0" u="none" strike="noStrike" cap="none">
              <a:solidFill>
                <a:schemeClr val="tx1">
                  <a:lumMod val="75000"/>
                  <a:lumOff val="25000"/>
                </a:schemeClr>
              </a:solidFill>
              <a:latin typeface="Arial"/>
              <a:ea typeface="Arial"/>
              <a:cs typeface="Arial"/>
              <a:sym typeface="Arial"/>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chemeClr val="tx1">
                    <a:lumMod val="75000"/>
                    <a:lumOff val="25000"/>
                  </a:schemeClr>
                </a:solidFill>
                <a:latin typeface="Open Sans"/>
                <a:ea typeface="Open Sans"/>
                <a:cs typeface="Open Sans"/>
                <a:sym typeface="Open Sans"/>
              </a:rPr>
              <a:t>Push your changes.</a:t>
            </a:r>
            <a:endParaRPr sz="1400" b="0" i="0" u="none" strike="noStrike" cap="none">
              <a:solidFill>
                <a:schemeClr val="tx1">
                  <a:lumMod val="75000"/>
                  <a:lumOff val="25000"/>
                </a:schemeClr>
              </a:solidFill>
              <a:latin typeface="Arial"/>
              <a:ea typeface="Arial"/>
              <a:cs typeface="Arial"/>
              <a:sym typeface="Arial"/>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chemeClr val="tx1">
                    <a:lumMod val="75000"/>
                    <a:lumOff val="25000"/>
                  </a:schemeClr>
                </a:solidFill>
                <a:latin typeface="Open Sans"/>
                <a:ea typeface="Open Sans"/>
                <a:cs typeface="Open Sans"/>
                <a:sym typeface="Open Sans"/>
              </a:rPr>
              <a:t>Create a pull request.</a:t>
            </a:r>
            <a:endParaRPr sz="1400" b="0" i="0" u="none" strike="noStrike" cap="none">
              <a:solidFill>
                <a:schemeClr val="tx1">
                  <a:lumMod val="75000"/>
                  <a:lumOff val="25000"/>
                </a:schemeClr>
              </a:solidFill>
              <a:latin typeface="Arial"/>
              <a:ea typeface="Arial"/>
              <a:cs typeface="Arial"/>
              <a:sym typeface="Arial"/>
            </a:endParaRPr>
          </a:p>
          <a:p>
            <a:pPr marL="457200" marR="0" lvl="0" indent="0" algn="l" rtl="0">
              <a:lnSpc>
                <a:spcPct val="150000"/>
              </a:lnSpc>
              <a:spcBef>
                <a:spcPts val="1200"/>
              </a:spcBef>
              <a:spcAft>
                <a:spcPts val="120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A8444DA5-75FD-9D3C-0B02-63BAB4A88022}"/>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Google Shape;998;p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a:solidFill>
                  <a:schemeClr val="lt1"/>
                </a:solidFill>
                <a:latin typeface="Open Sans"/>
                <a:ea typeface="Open Sans"/>
                <a:cs typeface="Open Sans"/>
                <a:sym typeface="Open Sans"/>
              </a:rPr>
              <a:t>Push file to GitHub Repository</a:t>
            </a:r>
            <a:endParaRPr>
              <a:solidFill>
                <a:schemeClr val="lt1"/>
              </a:solidFill>
            </a:endParaRPr>
          </a:p>
        </p:txBody>
      </p:sp>
      <p:sp>
        <p:nvSpPr>
          <p:cNvPr id="999" name="Google Shape;999;p66"/>
          <p:cNvSpPr txBox="1"/>
          <p:nvPr/>
        </p:nvSpPr>
        <p:spPr>
          <a:xfrm>
            <a:off x="12930250" y="186210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20 Min.</a:t>
            </a:r>
            <a:endParaRPr sz="2200" b="1" i="0" u="none" strike="noStrike" cap="none">
              <a:solidFill>
                <a:srgbClr val="3F3F3F"/>
              </a:solidFill>
              <a:latin typeface="Open Sans"/>
              <a:ea typeface="Open Sans"/>
              <a:cs typeface="Open Sans"/>
              <a:sym typeface="Open Sans"/>
            </a:endParaRPr>
          </a:p>
        </p:txBody>
      </p:sp>
      <p:sp>
        <p:nvSpPr>
          <p:cNvPr id="4" name="Text Placeholder 2">
            <a:extLst>
              <a:ext uri="{FF2B5EF4-FFF2-40B4-BE49-F238E27FC236}">
                <a16:creationId xmlns:a16="http://schemas.microsoft.com/office/drawing/2014/main" id="{CFB2552D-41EF-32AB-89C3-AB99E646CE9A}"/>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given a project to create a file in your local repository and then push the changes from the local repository to the GitHub repository</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1005" name="Google Shape;1005;p67"/>
          <p:cNvSpPr txBox="1"/>
          <p:nvPr/>
        </p:nvSpPr>
        <p:spPr>
          <a:xfrm>
            <a:off x="2133600" y="2057400"/>
            <a:ext cx="9438600" cy="3724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Steps to push file to GitHub repository: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GitHub repository.</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repository on the local machine.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changes in the local repository to GitHub.</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Check the status of the local and remote repository.</a:t>
            </a:r>
            <a:endParaRPr sz="2200" b="0" i="0" u="none" strike="noStrike" cap="none">
              <a:solidFill>
                <a:srgbClr val="3F3F3F"/>
              </a:solidFill>
              <a:latin typeface="Open Sans"/>
              <a:ea typeface="Open Sans"/>
              <a:cs typeface="Open Sans"/>
              <a:sym typeface="Open Sans"/>
            </a:endParaRPr>
          </a:p>
          <a:p>
            <a:pPr marL="45720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0" algn="l" rtl="0">
              <a:lnSpc>
                <a:spcPct val="150000"/>
              </a:lnSpc>
              <a:spcBef>
                <a:spcPts val="1200"/>
              </a:spcBef>
              <a:spcAft>
                <a:spcPts val="120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E17CD11C-5268-EDB9-EE6F-C6B22544E07B}"/>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8"/>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sym typeface="Open Sans"/>
              </a:rPr>
              <a:t>Branching in Git</a:t>
            </a:r>
          </a:p>
          <a:p>
            <a:pPr lvl="0"/>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69"/>
          <p:cNvSpPr/>
          <p:nvPr/>
        </p:nvSpPr>
        <p:spPr>
          <a:xfrm>
            <a:off x="1955354" y="1503796"/>
            <a:ext cx="12927900" cy="1437900"/>
          </a:xfrm>
          <a:prstGeom prst="roundRect">
            <a:avLst>
              <a:gd name="adj" fmla="val 8992"/>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7" name="Google Shape;1017;p6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Introduction to Branches</a:t>
            </a:r>
            <a:endParaRPr dirty="0"/>
          </a:p>
        </p:txBody>
      </p:sp>
      <p:sp>
        <p:nvSpPr>
          <p:cNvPr id="1018" name="Google Shape;1018;p69"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9" name="Google Shape;1019;p69"/>
          <p:cNvGrpSpPr/>
          <p:nvPr/>
        </p:nvGrpSpPr>
        <p:grpSpPr>
          <a:xfrm>
            <a:off x="4276652" y="4394323"/>
            <a:ext cx="7702696" cy="2235077"/>
            <a:chOff x="4300715" y="1095724"/>
            <a:chExt cx="7702696" cy="2235077"/>
          </a:xfrm>
        </p:grpSpPr>
        <p:pic>
          <p:nvPicPr>
            <p:cNvPr id="1020" name="Google Shape;1020;p69" descr="Image result for git branches"/>
            <p:cNvPicPr preferRelativeResize="0"/>
            <p:nvPr/>
          </p:nvPicPr>
          <p:blipFill rotWithShape="1">
            <a:blip r:embed="rId3">
              <a:alphaModFix/>
            </a:blip>
            <a:srcRect/>
            <a:stretch/>
          </p:blipFill>
          <p:spPr>
            <a:xfrm>
              <a:off x="4300715" y="1095724"/>
              <a:ext cx="7702696" cy="2235077"/>
            </a:xfrm>
            <a:prstGeom prst="rect">
              <a:avLst/>
            </a:prstGeom>
            <a:noFill/>
            <a:ln>
              <a:noFill/>
            </a:ln>
          </p:spPr>
        </p:pic>
        <p:sp>
          <p:nvSpPr>
            <p:cNvPr id="1021" name="Google Shape;1021;p69"/>
            <p:cNvSpPr/>
            <p:nvPr/>
          </p:nvSpPr>
          <p:spPr>
            <a:xfrm>
              <a:off x="10159075" y="2801988"/>
              <a:ext cx="393300" cy="368400"/>
            </a:xfrm>
            <a:prstGeom prst="ellipse">
              <a:avLst/>
            </a:prstGeom>
            <a:solidFill>
              <a:srgbClr val="0075C4"/>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2" name="Google Shape;1022;p69"/>
            <p:cNvSpPr/>
            <p:nvPr/>
          </p:nvSpPr>
          <p:spPr>
            <a:xfrm>
              <a:off x="7481495" y="1217588"/>
              <a:ext cx="401100" cy="391200"/>
            </a:xfrm>
            <a:prstGeom prst="ellipse">
              <a:avLst/>
            </a:prstGeom>
            <a:solidFill>
              <a:srgbClr val="E9AFA3"/>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3" name="Google Shape;1023;p69"/>
            <p:cNvSpPr/>
            <p:nvPr/>
          </p:nvSpPr>
          <p:spPr>
            <a:xfrm>
              <a:off x="11089663" y="2801988"/>
              <a:ext cx="393300" cy="368400"/>
            </a:xfrm>
            <a:prstGeom prst="ellipse">
              <a:avLst/>
            </a:prstGeom>
            <a:solidFill>
              <a:srgbClr val="0075C4"/>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4" name="Google Shape;1024;p69"/>
            <p:cNvSpPr/>
            <p:nvPr/>
          </p:nvSpPr>
          <p:spPr>
            <a:xfrm>
              <a:off x="8378789" y="1235234"/>
              <a:ext cx="397200" cy="391200"/>
            </a:xfrm>
            <a:prstGeom prst="ellipse">
              <a:avLst/>
            </a:prstGeom>
            <a:solidFill>
              <a:srgbClr val="E9AFA3"/>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5" name="Google Shape;1025;p69"/>
            <p:cNvSpPr/>
            <p:nvPr/>
          </p:nvSpPr>
          <p:spPr>
            <a:xfrm>
              <a:off x="4805006" y="2030880"/>
              <a:ext cx="405000" cy="364800"/>
            </a:xfrm>
            <a:prstGeom prst="ellipse">
              <a:avLst/>
            </a:prstGeom>
            <a:solidFill>
              <a:srgbClr val="0FCFE8"/>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6" name="Google Shape;1026;p69"/>
            <p:cNvSpPr/>
            <p:nvPr/>
          </p:nvSpPr>
          <p:spPr>
            <a:xfrm>
              <a:off x="5732582" y="2030880"/>
              <a:ext cx="401100" cy="364800"/>
            </a:xfrm>
            <a:prstGeom prst="ellipse">
              <a:avLst/>
            </a:prstGeom>
            <a:solidFill>
              <a:srgbClr val="0FCFE8"/>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7" name="Google Shape;1027;p69"/>
            <p:cNvSpPr/>
            <p:nvPr/>
          </p:nvSpPr>
          <p:spPr>
            <a:xfrm>
              <a:off x="7457432" y="2030880"/>
              <a:ext cx="401100" cy="364800"/>
            </a:xfrm>
            <a:prstGeom prst="ellipse">
              <a:avLst/>
            </a:prstGeom>
            <a:solidFill>
              <a:srgbClr val="0FCFE8"/>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8" name="Google Shape;1028;p69"/>
            <p:cNvSpPr/>
            <p:nvPr/>
          </p:nvSpPr>
          <p:spPr>
            <a:xfrm>
              <a:off x="8363592" y="2014629"/>
              <a:ext cx="432600" cy="397200"/>
            </a:xfrm>
            <a:prstGeom prst="ellipse">
              <a:avLst/>
            </a:prstGeom>
            <a:solidFill>
              <a:srgbClr val="0FCFE8"/>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9" name="Google Shape;1029;p69"/>
            <p:cNvSpPr/>
            <p:nvPr/>
          </p:nvSpPr>
          <p:spPr>
            <a:xfrm>
              <a:off x="10167027" y="2014629"/>
              <a:ext cx="419700" cy="397200"/>
            </a:xfrm>
            <a:prstGeom prst="ellipse">
              <a:avLst/>
            </a:prstGeom>
            <a:solidFill>
              <a:srgbClr val="0FCFE8"/>
            </a:solidFill>
            <a:ln w="38100" cap="flat" cmpd="sng">
              <a:solidFill>
                <a:srgbClr val="5A5A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030" name="Google Shape;1030;p69"/>
            <p:cNvCxnSpPr/>
            <p:nvPr/>
          </p:nvCxnSpPr>
          <p:spPr>
            <a:xfrm>
              <a:off x="5210127" y="2186853"/>
              <a:ext cx="522600" cy="0"/>
            </a:xfrm>
            <a:prstGeom prst="straightConnector1">
              <a:avLst/>
            </a:prstGeom>
            <a:noFill/>
            <a:ln w="9525" cap="flat" cmpd="sng">
              <a:solidFill>
                <a:srgbClr val="484848"/>
              </a:solidFill>
              <a:prstDash val="solid"/>
              <a:round/>
              <a:headEnd type="none" w="sm" len="sm"/>
              <a:tailEnd type="none" w="sm" len="sm"/>
            </a:ln>
          </p:spPr>
        </p:cxnSp>
        <p:cxnSp>
          <p:nvCxnSpPr>
            <p:cNvPr id="1031" name="Google Shape;1031;p69"/>
            <p:cNvCxnSpPr/>
            <p:nvPr/>
          </p:nvCxnSpPr>
          <p:spPr>
            <a:xfrm>
              <a:off x="6188029" y="2183959"/>
              <a:ext cx="1231800" cy="0"/>
            </a:xfrm>
            <a:prstGeom prst="straightConnector1">
              <a:avLst/>
            </a:prstGeom>
            <a:noFill/>
            <a:ln w="9525" cap="flat" cmpd="sng">
              <a:solidFill>
                <a:srgbClr val="484848"/>
              </a:solidFill>
              <a:prstDash val="solid"/>
              <a:round/>
              <a:headEnd type="none" w="sm" len="sm"/>
              <a:tailEnd type="none" w="sm" len="sm"/>
            </a:ln>
          </p:spPr>
        </p:cxnSp>
        <p:cxnSp>
          <p:nvCxnSpPr>
            <p:cNvPr id="1032" name="Google Shape;1032;p69"/>
            <p:cNvCxnSpPr/>
            <p:nvPr/>
          </p:nvCxnSpPr>
          <p:spPr>
            <a:xfrm>
              <a:off x="8796119" y="2183959"/>
              <a:ext cx="1231800" cy="0"/>
            </a:xfrm>
            <a:prstGeom prst="straightConnector1">
              <a:avLst/>
            </a:prstGeom>
            <a:noFill/>
            <a:ln w="9525" cap="flat" cmpd="sng">
              <a:solidFill>
                <a:srgbClr val="484848"/>
              </a:solidFill>
              <a:prstDash val="solid"/>
              <a:round/>
              <a:headEnd type="none" w="sm" len="sm"/>
              <a:tailEnd type="none" w="sm" len="sm"/>
            </a:ln>
          </p:spPr>
        </p:cxnSp>
        <p:cxnSp>
          <p:nvCxnSpPr>
            <p:cNvPr id="1033" name="Google Shape;1033;p69"/>
            <p:cNvCxnSpPr/>
            <p:nvPr/>
          </p:nvCxnSpPr>
          <p:spPr>
            <a:xfrm>
              <a:off x="7876079" y="2183959"/>
              <a:ext cx="474900" cy="0"/>
            </a:xfrm>
            <a:prstGeom prst="straightConnector1">
              <a:avLst/>
            </a:prstGeom>
            <a:noFill/>
            <a:ln w="9525" cap="flat" cmpd="sng">
              <a:solidFill>
                <a:srgbClr val="484848"/>
              </a:solidFill>
              <a:prstDash val="solid"/>
              <a:round/>
              <a:headEnd type="none" w="sm" len="sm"/>
              <a:tailEnd type="none" w="sm" len="sm"/>
            </a:ln>
          </p:spPr>
        </p:cxnSp>
        <p:cxnSp>
          <p:nvCxnSpPr>
            <p:cNvPr id="1034" name="Google Shape;1034;p69"/>
            <p:cNvCxnSpPr/>
            <p:nvPr/>
          </p:nvCxnSpPr>
          <p:spPr>
            <a:xfrm>
              <a:off x="10528534" y="2972107"/>
              <a:ext cx="522600" cy="0"/>
            </a:xfrm>
            <a:prstGeom prst="straightConnector1">
              <a:avLst/>
            </a:prstGeom>
            <a:noFill/>
            <a:ln w="9525" cap="flat" cmpd="sng">
              <a:solidFill>
                <a:srgbClr val="484848"/>
              </a:solidFill>
              <a:prstDash val="solid"/>
              <a:round/>
              <a:headEnd type="none" w="sm" len="sm"/>
              <a:tailEnd type="none" w="sm" len="sm"/>
            </a:ln>
          </p:spPr>
        </p:cxnSp>
        <p:cxnSp>
          <p:nvCxnSpPr>
            <p:cNvPr id="1035" name="Google Shape;1035;p69"/>
            <p:cNvCxnSpPr/>
            <p:nvPr/>
          </p:nvCxnSpPr>
          <p:spPr>
            <a:xfrm>
              <a:off x="7897745" y="1391951"/>
              <a:ext cx="492300" cy="0"/>
            </a:xfrm>
            <a:prstGeom prst="straightConnector1">
              <a:avLst/>
            </a:prstGeom>
            <a:noFill/>
            <a:ln w="9525" cap="flat" cmpd="sng">
              <a:solidFill>
                <a:srgbClr val="484848"/>
              </a:solidFill>
              <a:prstDash val="solid"/>
              <a:round/>
              <a:headEnd type="none" w="sm" len="sm"/>
              <a:tailEnd type="none" w="sm" len="sm"/>
            </a:ln>
          </p:spPr>
        </p:cxnSp>
      </p:grpSp>
      <p:sp>
        <p:nvSpPr>
          <p:cNvPr id="1036" name="Google Shape;1036;p69"/>
          <p:cNvSpPr/>
          <p:nvPr/>
        </p:nvSpPr>
        <p:spPr>
          <a:xfrm>
            <a:off x="1912357" y="1682764"/>
            <a:ext cx="128997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A Git branch is a lightweight movable pointer to the commits.</a:t>
            </a:r>
            <a:endParaRPr sz="1400" b="0" i="0" u="none" strike="noStrike" cap="none">
              <a:solidFill>
                <a:schemeClr val="tx1">
                  <a:lumMod val="75000"/>
                  <a:lumOff val="25000"/>
                </a:schemeClr>
              </a:solidFill>
              <a:latin typeface="Arial"/>
              <a:ea typeface="Arial"/>
              <a:cs typeface="Arial"/>
              <a:sym typeface="Arial"/>
            </a:endParaRPr>
          </a:p>
          <a:p>
            <a:pPr marL="0" marR="0" lvl="0" indent="0" algn="ctr" rtl="0">
              <a:lnSpc>
                <a:spcPct val="107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It is a separate workspace, usually created when you need to experiment or test something, without impacting the main code base.  </a:t>
            </a:r>
            <a:endParaRPr sz="1400" b="0" i="0" u="none" strike="noStrike" cap="none">
              <a:solidFill>
                <a:schemeClr val="tx1">
                  <a:lumMod val="75000"/>
                  <a:lumOff val="25000"/>
                </a:schemeClr>
              </a:solidFill>
              <a:latin typeface="Arial"/>
              <a:ea typeface="Arial"/>
              <a:cs typeface="Arial"/>
              <a:sym typeface="Arial"/>
            </a:endParaRPr>
          </a:p>
        </p:txBody>
      </p:sp>
      <p:sp>
        <p:nvSpPr>
          <p:cNvPr id="5" name="Brandline_LVC">
            <a:extLst>
              <a:ext uri="{FF2B5EF4-FFF2-40B4-BE49-F238E27FC236}">
                <a16:creationId xmlns:a16="http://schemas.microsoft.com/office/drawing/2014/main" id="{D9B2E4DC-050B-6C46-B82A-0FEB28A6EDAE}"/>
              </a:ext>
            </a:extLst>
          </p:cNvPr>
          <p:cNvSpPr/>
          <p:nvPr/>
        </p:nvSpPr>
        <p:spPr>
          <a:xfrm>
            <a:off x="5346700" y="816324"/>
            <a:ext cx="5568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Purpose of Branches in Git</a:t>
            </a:r>
            <a:endParaRPr dirty="0"/>
          </a:p>
        </p:txBody>
      </p:sp>
      <p:sp>
        <p:nvSpPr>
          <p:cNvPr id="1043" name="Google Shape;1043;p70"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4" name="Google Shape;1044;p70"/>
          <p:cNvGrpSpPr/>
          <p:nvPr/>
        </p:nvGrpSpPr>
        <p:grpSpPr>
          <a:xfrm>
            <a:off x="1316502" y="2125481"/>
            <a:ext cx="13916387" cy="4980506"/>
            <a:chOff x="1948070" y="3492478"/>
            <a:chExt cx="12651260" cy="3092522"/>
          </a:xfrm>
        </p:grpSpPr>
        <p:sp>
          <p:nvSpPr>
            <p:cNvPr id="1045" name="Google Shape;1045;p70"/>
            <p:cNvSpPr/>
            <p:nvPr/>
          </p:nvSpPr>
          <p:spPr>
            <a:xfrm>
              <a:off x="1948070" y="3657600"/>
              <a:ext cx="12313800" cy="2927400"/>
            </a:xfrm>
            <a:prstGeom prst="roundRect">
              <a:avLst>
                <a:gd name="adj" fmla="val 8047"/>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70"/>
            <p:cNvSpPr/>
            <p:nvPr/>
          </p:nvSpPr>
          <p:spPr>
            <a:xfrm>
              <a:off x="2357531" y="3492478"/>
              <a:ext cx="1717800" cy="334500"/>
            </a:xfrm>
            <a:prstGeom prst="roundRect">
              <a:avLst>
                <a:gd name="adj" fmla="val 16667"/>
              </a:avLst>
            </a:prstGeom>
            <a:solidFill>
              <a:srgbClr val="0070C0"/>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70"/>
            <p:cNvSpPr txBox="1"/>
            <p:nvPr/>
          </p:nvSpPr>
          <p:spPr>
            <a:xfrm>
              <a:off x="2548224" y="3505008"/>
              <a:ext cx="1476000" cy="63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FFFFFF"/>
                  </a:solidFill>
                  <a:latin typeface="Open Sans"/>
                  <a:ea typeface="Open Sans"/>
                  <a:cs typeface="Open Sans"/>
                  <a:sym typeface="Open Sans"/>
                </a:rPr>
                <a:t>Purpose</a:t>
              </a:r>
              <a:endParaRPr sz="2200" b="1" i="0" u="none" strike="noStrike" cap="none">
                <a:solidFill>
                  <a:srgbClr val="FFFFFF"/>
                </a:solidFill>
                <a:latin typeface="Open Sans"/>
                <a:ea typeface="Open Sans"/>
                <a:cs typeface="Open Sans"/>
                <a:sym typeface="Open Sans"/>
              </a:endParaRPr>
            </a:p>
          </p:txBody>
        </p:sp>
        <p:sp>
          <p:nvSpPr>
            <p:cNvPr id="1048" name="Google Shape;1048;p70"/>
            <p:cNvSpPr txBox="1"/>
            <p:nvPr/>
          </p:nvSpPr>
          <p:spPr>
            <a:xfrm>
              <a:off x="2357531" y="3963750"/>
              <a:ext cx="12241799" cy="2315100"/>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Branches give the users freedom to independently work on different modules and merge the modules when they finish developing them. </a:t>
              </a:r>
              <a:endParaRPr sz="1400" b="0" i="0" u="none" strike="noStrike" cap="none" dirty="0">
                <a:solidFill>
                  <a:schemeClr val="tx1">
                    <a:lumMod val="75000"/>
                    <a:lumOff val="25000"/>
                  </a:schemeClr>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Git branches are swift to be created and destroyed. </a:t>
              </a:r>
              <a:endParaRPr sz="1400" b="0" i="0" u="none" strike="noStrike" cap="none" dirty="0">
                <a:solidFill>
                  <a:schemeClr val="tx1">
                    <a:lumMod val="75000"/>
                    <a:lumOff val="25000"/>
                  </a:schemeClr>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dirty="0">
                  <a:solidFill>
                    <a:srgbClr val="3F3F3F"/>
                  </a:solidFill>
                  <a:latin typeface="Open Sans"/>
                  <a:ea typeface="Open Sans"/>
                  <a:cs typeface="Open Sans"/>
                  <a:sym typeface="Open Sans"/>
                </a:rPr>
                <a:t>They are cheap, considering the size they take. </a:t>
              </a: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dirty="0">
                  <a:solidFill>
                    <a:srgbClr val="3F3F3F"/>
                  </a:solidFill>
                  <a:latin typeface="Open Sans"/>
                  <a:ea typeface="Open Sans"/>
                  <a:cs typeface="Open Sans"/>
                  <a:sym typeface="Open Sans"/>
                </a:rPr>
                <a:t>Git achieves this by saving only the differences between different branches.</a:t>
              </a:r>
              <a:endParaRPr lang="en-US" sz="1400" b="0" i="0" u="none" strike="noStrike" cap="none" dirty="0">
                <a:solidFill>
                  <a:srgbClr val="3F3F3F"/>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Branches in Git help the teams, which are in different parts of the world, work independently on independent features that would ultimately combine to produce a great project. </a:t>
              </a:r>
              <a:endParaRPr sz="1400" b="0" i="0" u="none" strike="noStrike" cap="none" dirty="0">
                <a:solidFill>
                  <a:schemeClr val="tx1">
                    <a:lumMod val="75000"/>
                    <a:lumOff val="25000"/>
                  </a:schemeClr>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dirty="0">
                  <a:solidFill>
                    <a:schemeClr val="tx1">
                      <a:lumMod val="75000"/>
                      <a:lumOff val="25000"/>
                    </a:schemeClr>
                  </a:solidFill>
                  <a:latin typeface="Open Sans"/>
                  <a:ea typeface="Open Sans"/>
                  <a:cs typeface="Open Sans"/>
                  <a:sym typeface="Open Sans"/>
                </a:rPr>
                <a:t>The branches are very flexible. </a:t>
              </a:r>
              <a:endParaRPr sz="2200" b="0" i="0" u="none" strike="noStrike" cap="none" dirty="0">
                <a:solidFill>
                  <a:schemeClr val="tx1">
                    <a:lumMod val="75000"/>
                    <a:lumOff val="25000"/>
                  </a:schemeClr>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9E12AAC5-8996-E085-5F5D-27DA1FB6E64D}"/>
              </a:ext>
            </a:extLst>
          </p:cNvPr>
          <p:cNvSpPr/>
          <p:nvPr/>
        </p:nvSpPr>
        <p:spPr>
          <a:xfrm>
            <a:off x="5194300" y="816324"/>
            <a:ext cx="5861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sym typeface="Open Sans"/>
              </a:rPr>
              <a:t>Introduction</a:t>
            </a:r>
          </a:p>
          <a:p>
            <a:pPr lvl="0"/>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7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Different Operations in Branching</a:t>
            </a:r>
            <a:endParaRPr dirty="0"/>
          </a:p>
        </p:txBody>
      </p:sp>
      <p:sp>
        <p:nvSpPr>
          <p:cNvPr id="1055" name="Google Shape;1055;p71"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056" name="Google Shape;1056;p71"/>
          <p:cNvGraphicFramePr/>
          <p:nvPr/>
        </p:nvGraphicFramePr>
        <p:xfrm>
          <a:off x="2019288" y="2171700"/>
          <a:ext cx="12765500" cy="5507840"/>
        </p:xfrm>
        <a:graphic>
          <a:graphicData uri="http://schemas.openxmlformats.org/drawingml/2006/table">
            <a:tbl>
              <a:tblPr>
                <a:noFill/>
              </a:tblPr>
              <a:tblGrid>
                <a:gridCol w="2900475">
                  <a:extLst>
                    <a:ext uri="{9D8B030D-6E8A-4147-A177-3AD203B41FA5}">
                      <a16:colId xmlns:a16="http://schemas.microsoft.com/office/drawing/2014/main" val="20000"/>
                    </a:ext>
                  </a:extLst>
                </a:gridCol>
                <a:gridCol w="9865025">
                  <a:extLst>
                    <a:ext uri="{9D8B030D-6E8A-4147-A177-3AD203B41FA5}">
                      <a16:colId xmlns:a16="http://schemas.microsoft.com/office/drawing/2014/main" val="20001"/>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FFFFFF"/>
                          </a:solidFill>
                          <a:latin typeface="Open Sans"/>
                          <a:ea typeface="Open Sans"/>
                          <a:cs typeface="Open Sans"/>
                          <a:sym typeface="Open Sans"/>
                        </a:rPr>
                        <a:t>Operations</a:t>
                      </a:r>
                      <a:endParaRPr sz="2200" b="1"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50000"/>
                        </a:lnSpc>
                        <a:spcBef>
                          <a:spcPts val="0"/>
                        </a:spcBef>
                        <a:spcAft>
                          <a:spcPts val="0"/>
                        </a:spcAft>
                        <a:buClr>
                          <a:schemeClr val="dk1"/>
                        </a:buClr>
                        <a:buSzPts val="2200"/>
                        <a:buFont typeface="Arial"/>
                        <a:buNone/>
                      </a:pPr>
                      <a:r>
                        <a:rPr lang="en-US" sz="2200" b="1" u="none" strike="noStrike" cap="none">
                          <a:solidFill>
                            <a:schemeClr val="lt1"/>
                          </a:solidFill>
                          <a:latin typeface="Open Sans"/>
                          <a:ea typeface="Open Sans"/>
                          <a:cs typeface="Open Sans"/>
                          <a:sym typeface="Open Sans"/>
                        </a:rPr>
                        <a:t>Description</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ctr" rtl="0">
                        <a:lnSpc>
                          <a:spcPct val="150000"/>
                        </a:lnSpc>
                        <a:spcBef>
                          <a:spcPts val="0"/>
                        </a:spcBef>
                        <a:spcAft>
                          <a:spcPts val="0"/>
                        </a:spcAft>
                        <a:buClr>
                          <a:schemeClr val="dk1"/>
                        </a:buClr>
                        <a:buSzPts val="2200"/>
                        <a:buFont typeface="Arial"/>
                        <a:buNone/>
                      </a:pPr>
                      <a:r>
                        <a:rPr lang="en-US" sz="2200" u="none" strike="noStrike" cap="none" dirty="0">
                          <a:solidFill>
                            <a:schemeClr val="tx1">
                              <a:lumMod val="75000"/>
                              <a:lumOff val="25000"/>
                            </a:schemeClr>
                          </a:solidFill>
                          <a:latin typeface="Open Sans"/>
                          <a:ea typeface="Open Sans"/>
                          <a:cs typeface="Open Sans"/>
                          <a:sym typeface="Open Sans"/>
                        </a:rPr>
                        <a:t>Create a branch</a:t>
                      </a:r>
                      <a:endParaRPr sz="2200" u="none" strike="noStrike" cap="none" dirty="0">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15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The first step in the process is to create a branch. The user can start with the default branch or create a new branch.</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ctr" rtl="0">
                        <a:lnSpc>
                          <a:spcPct val="150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Merge a branch</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15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Every branch in the Git repository may be merged with an already running branch. Merging a branch can help when the user is finished with the branch and wants the code to integrate into another branch code.</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853400">
                <a:tc>
                  <a:txBody>
                    <a:bodyPr/>
                    <a:lstStyle/>
                    <a:p>
                      <a:pPr marL="0" marR="0" lvl="0" indent="0" algn="ctr" rtl="0">
                        <a:lnSpc>
                          <a:spcPct val="150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Delete a branch</a:t>
                      </a:r>
                      <a:endParaRPr sz="2200" u="none" strike="noStrike" cap="none">
                        <a:solidFill>
                          <a:schemeClr val="tx1">
                            <a:lumMod val="75000"/>
                            <a:lumOff val="25000"/>
                          </a:schemeClr>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15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The user can remove an existing branch from the Git repository. When the branch has completed its task, that is, it has already been merged, or the user no longer needs it in the repository for some reason, you may delete it.</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853400">
                <a:tc>
                  <a:txBody>
                    <a:bodyPr/>
                    <a:lstStyle/>
                    <a:p>
                      <a:pPr marL="0" marR="0" lvl="0" indent="0" algn="ctr" rtl="0">
                        <a:lnSpc>
                          <a:spcPct val="150000"/>
                        </a:lnSpc>
                        <a:spcBef>
                          <a:spcPts val="0"/>
                        </a:spcBef>
                        <a:spcAft>
                          <a:spcPts val="0"/>
                        </a:spcAft>
                        <a:buClr>
                          <a:schemeClr val="dk1"/>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Checkout a branch</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dirty="0">
                          <a:solidFill>
                            <a:schemeClr val="tx1">
                              <a:lumMod val="75000"/>
                              <a:lumOff val="25000"/>
                            </a:schemeClr>
                          </a:solidFill>
                          <a:latin typeface="Open Sans"/>
                          <a:ea typeface="Open Sans"/>
                          <a:cs typeface="Open Sans"/>
                          <a:sym typeface="Open Sans"/>
                        </a:rPr>
                        <a:t>A user can pull or checkout a branch that is already running to create a clone of the branch so that they can work on it.</a:t>
                      </a:r>
                      <a:endParaRPr sz="2200" u="none" strike="noStrike" cap="none" dirty="0">
                        <a:solidFill>
                          <a:schemeClr val="tx1">
                            <a:lumMod val="75000"/>
                            <a:lumOff val="25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bl>
          </a:graphicData>
        </a:graphic>
      </p:graphicFrame>
      <p:sp>
        <p:nvSpPr>
          <p:cNvPr id="5" name="Brandline_LVC">
            <a:extLst>
              <a:ext uri="{FF2B5EF4-FFF2-40B4-BE49-F238E27FC236}">
                <a16:creationId xmlns:a16="http://schemas.microsoft.com/office/drawing/2014/main" id="{A249E843-F3B8-978F-AE96-00F9800F4803}"/>
              </a:ext>
            </a:extLst>
          </p:cNvPr>
          <p:cNvSpPr/>
          <p:nvPr/>
        </p:nvSpPr>
        <p:spPr>
          <a:xfrm>
            <a:off x="4368800" y="816324"/>
            <a:ext cx="7534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Branch Commands</a:t>
            </a:r>
            <a:endParaRPr dirty="0"/>
          </a:p>
        </p:txBody>
      </p:sp>
      <p:sp>
        <p:nvSpPr>
          <p:cNvPr id="1063" name="Google Shape;1063;p72"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4" name="Google Shape;1064;p72"/>
          <p:cNvGrpSpPr/>
          <p:nvPr/>
        </p:nvGrpSpPr>
        <p:grpSpPr>
          <a:xfrm>
            <a:off x="2286001" y="1491557"/>
            <a:ext cx="11928753" cy="852000"/>
            <a:chOff x="2286001" y="1446603"/>
            <a:chExt cx="11928753" cy="852000"/>
          </a:xfrm>
        </p:grpSpPr>
        <p:grpSp>
          <p:nvGrpSpPr>
            <p:cNvPr id="1065" name="Google Shape;1065;p72"/>
            <p:cNvGrpSpPr/>
            <p:nvPr/>
          </p:nvGrpSpPr>
          <p:grpSpPr>
            <a:xfrm>
              <a:off x="2286001" y="1446603"/>
              <a:ext cx="5494200" cy="852000"/>
              <a:chOff x="1433946" y="1446603"/>
              <a:chExt cx="5494200" cy="852000"/>
            </a:xfrm>
          </p:grpSpPr>
          <p:sp>
            <p:nvSpPr>
              <p:cNvPr id="1066" name="Google Shape;1066;p72"/>
              <p:cNvSpPr/>
              <p:nvPr/>
            </p:nvSpPr>
            <p:spPr>
              <a:xfrm>
                <a:off x="1433946" y="1446603"/>
                <a:ext cx="5494200" cy="852000"/>
              </a:xfrm>
              <a:prstGeom prst="rect">
                <a:avLst/>
              </a:prstGeom>
              <a:noFill/>
              <a:ln w="25400" cap="flat" cmpd="sng">
                <a:solidFill>
                  <a:srgbClr val="EFEF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1067" name="Google Shape;1067;p72"/>
              <p:cNvSpPr/>
              <p:nvPr/>
            </p:nvSpPr>
            <p:spPr>
              <a:xfrm>
                <a:off x="1808022" y="1631802"/>
                <a:ext cx="39693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 git branch &lt;branch name&gt; </a:t>
                </a:r>
                <a:endParaRPr sz="1400" b="0" i="0" u="none" strike="noStrike" cap="none">
                  <a:solidFill>
                    <a:schemeClr val="tx1">
                      <a:lumMod val="75000"/>
                      <a:lumOff val="25000"/>
                    </a:schemeClr>
                  </a:solidFill>
                  <a:latin typeface="Arial"/>
                  <a:ea typeface="Arial"/>
                  <a:cs typeface="Arial"/>
                  <a:sym typeface="Arial"/>
                </a:endParaRPr>
              </a:p>
            </p:txBody>
          </p:sp>
          <p:sp>
            <p:nvSpPr>
              <p:cNvPr id="1068" name="Google Shape;1068;p72"/>
              <p:cNvSpPr/>
              <p:nvPr/>
            </p:nvSpPr>
            <p:spPr>
              <a:xfrm>
                <a:off x="1433946" y="1446603"/>
                <a:ext cx="270300" cy="852000"/>
              </a:xfrm>
              <a:prstGeom prst="rect">
                <a:avLst/>
              </a:prstGeom>
              <a:solidFill>
                <a:srgbClr val="F5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grpSp>
        <p:sp>
          <p:nvSpPr>
            <p:cNvPr id="1069" name="Google Shape;1069;p72"/>
            <p:cNvSpPr/>
            <p:nvPr/>
          </p:nvSpPr>
          <p:spPr>
            <a:xfrm>
              <a:off x="7946313" y="1658805"/>
              <a:ext cx="3042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Creates a new branch</a:t>
              </a:r>
              <a:endParaRPr sz="1400" b="0" i="0" u="none" strike="noStrike" cap="none">
                <a:solidFill>
                  <a:schemeClr val="tx1">
                    <a:lumMod val="75000"/>
                    <a:lumOff val="25000"/>
                  </a:schemeClr>
                </a:solidFill>
                <a:latin typeface="Arial"/>
                <a:ea typeface="Arial"/>
                <a:cs typeface="Arial"/>
                <a:sym typeface="Arial"/>
              </a:endParaRPr>
            </a:p>
          </p:txBody>
        </p:sp>
        <p:sp>
          <p:nvSpPr>
            <p:cNvPr id="1070" name="Google Shape;1070;p72"/>
            <p:cNvSpPr/>
            <p:nvPr/>
          </p:nvSpPr>
          <p:spPr>
            <a:xfrm>
              <a:off x="7780054" y="1473777"/>
              <a:ext cx="6434700" cy="824825"/>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grpSp>
      <p:grpSp>
        <p:nvGrpSpPr>
          <p:cNvPr id="1071" name="Google Shape;1071;p72"/>
          <p:cNvGrpSpPr/>
          <p:nvPr/>
        </p:nvGrpSpPr>
        <p:grpSpPr>
          <a:xfrm>
            <a:off x="2286001" y="2583782"/>
            <a:ext cx="11928753" cy="852000"/>
            <a:chOff x="2286001" y="2791602"/>
            <a:chExt cx="11928753" cy="852000"/>
          </a:xfrm>
        </p:grpSpPr>
        <p:grpSp>
          <p:nvGrpSpPr>
            <p:cNvPr id="1072" name="Google Shape;1072;p72"/>
            <p:cNvGrpSpPr/>
            <p:nvPr/>
          </p:nvGrpSpPr>
          <p:grpSpPr>
            <a:xfrm>
              <a:off x="2286001" y="2791602"/>
              <a:ext cx="5494200" cy="852000"/>
              <a:chOff x="1433946" y="1446603"/>
              <a:chExt cx="5494200" cy="852000"/>
            </a:xfrm>
          </p:grpSpPr>
          <p:sp>
            <p:nvSpPr>
              <p:cNvPr id="1073" name="Google Shape;1073;p72"/>
              <p:cNvSpPr/>
              <p:nvPr/>
            </p:nvSpPr>
            <p:spPr>
              <a:xfrm>
                <a:off x="1433946" y="1446603"/>
                <a:ext cx="5494200" cy="852000"/>
              </a:xfrm>
              <a:prstGeom prst="rect">
                <a:avLst/>
              </a:prstGeom>
              <a:noFill/>
              <a:ln w="25400" cap="flat" cmpd="sng">
                <a:solidFill>
                  <a:srgbClr val="EFEF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1074" name="Google Shape;1074;p72"/>
              <p:cNvSpPr/>
              <p:nvPr/>
            </p:nvSpPr>
            <p:spPr>
              <a:xfrm>
                <a:off x="1766458" y="1611020"/>
                <a:ext cx="17460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 git branch</a:t>
                </a:r>
                <a:endParaRPr sz="1400" b="0" i="0" u="none" strike="noStrike" cap="none">
                  <a:solidFill>
                    <a:schemeClr val="tx1">
                      <a:lumMod val="75000"/>
                      <a:lumOff val="25000"/>
                    </a:schemeClr>
                  </a:solidFill>
                  <a:latin typeface="Arial"/>
                  <a:ea typeface="Arial"/>
                  <a:cs typeface="Arial"/>
                  <a:sym typeface="Arial"/>
                </a:endParaRPr>
              </a:p>
            </p:txBody>
          </p:sp>
          <p:sp>
            <p:nvSpPr>
              <p:cNvPr id="1075" name="Google Shape;1075;p72"/>
              <p:cNvSpPr/>
              <p:nvPr/>
            </p:nvSpPr>
            <p:spPr>
              <a:xfrm>
                <a:off x="1433946" y="1446603"/>
                <a:ext cx="270300" cy="852000"/>
              </a:xfrm>
              <a:prstGeom prst="rect">
                <a:avLst/>
              </a:prstGeom>
              <a:solidFill>
                <a:srgbClr val="F5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grpSp>
        <p:sp>
          <p:nvSpPr>
            <p:cNvPr id="1076" name="Google Shape;1076;p72"/>
            <p:cNvSpPr/>
            <p:nvPr/>
          </p:nvSpPr>
          <p:spPr>
            <a:xfrm>
              <a:off x="7946313" y="2976801"/>
              <a:ext cx="5732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Lists all branches in the current repository</a:t>
              </a:r>
              <a:endParaRPr sz="1400" b="0" i="0" u="none" strike="noStrike" cap="none">
                <a:solidFill>
                  <a:schemeClr val="tx1">
                    <a:lumMod val="75000"/>
                    <a:lumOff val="25000"/>
                  </a:schemeClr>
                </a:solidFill>
                <a:latin typeface="Arial"/>
                <a:ea typeface="Arial"/>
                <a:cs typeface="Arial"/>
                <a:sym typeface="Arial"/>
              </a:endParaRPr>
            </a:p>
          </p:txBody>
        </p:sp>
        <p:sp>
          <p:nvSpPr>
            <p:cNvPr id="1077" name="Google Shape;1077;p72"/>
            <p:cNvSpPr/>
            <p:nvPr/>
          </p:nvSpPr>
          <p:spPr>
            <a:xfrm>
              <a:off x="7780054" y="2791602"/>
              <a:ext cx="6434700" cy="852000"/>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grpSp>
      <p:grpSp>
        <p:nvGrpSpPr>
          <p:cNvPr id="1078" name="Google Shape;1078;p72"/>
          <p:cNvGrpSpPr/>
          <p:nvPr/>
        </p:nvGrpSpPr>
        <p:grpSpPr>
          <a:xfrm>
            <a:off x="2286001" y="3824871"/>
            <a:ext cx="11928753" cy="852000"/>
            <a:chOff x="2286001" y="4136601"/>
            <a:chExt cx="11928753" cy="852000"/>
          </a:xfrm>
        </p:grpSpPr>
        <p:grpSp>
          <p:nvGrpSpPr>
            <p:cNvPr id="1079" name="Google Shape;1079;p72"/>
            <p:cNvGrpSpPr/>
            <p:nvPr/>
          </p:nvGrpSpPr>
          <p:grpSpPr>
            <a:xfrm>
              <a:off x="2286001" y="4136601"/>
              <a:ext cx="5494200" cy="852000"/>
              <a:chOff x="1433946" y="1446603"/>
              <a:chExt cx="5494200" cy="852000"/>
            </a:xfrm>
          </p:grpSpPr>
          <p:sp>
            <p:nvSpPr>
              <p:cNvPr id="1080" name="Google Shape;1080;p72"/>
              <p:cNvSpPr/>
              <p:nvPr/>
            </p:nvSpPr>
            <p:spPr>
              <a:xfrm>
                <a:off x="1433946" y="1446603"/>
                <a:ext cx="5494200" cy="852000"/>
              </a:xfrm>
              <a:prstGeom prst="rect">
                <a:avLst/>
              </a:prstGeom>
              <a:noFill/>
              <a:ln w="25400" cap="flat" cmpd="sng">
                <a:solidFill>
                  <a:srgbClr val="EFEF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1081" name="Google Shape;1081;p72"/>
              <p:cNvSpPr/>
              <p:nvPr/>
            </p:nvSpPr>
            <p:spPr>
              <a:xfrm>
                <a:off x="1768979" y="1611020"/>
                <a:ext cx="4160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 git checkout &lt;branch name&gt;</a:t>
                </a:r>
                <a:endParaRPr sz="1400" b="0" i="0" u="none" strike="noStrike" cap="none">
                  <a:solidFill>
                    <a:schemeClr val="tx1">
                      <a:lumMod val="75000"/>
                      <a:lumOff val="25000"/>
                    </a:schemeClr>
                  </a:solidFill>
                  <a:latin typeface="Arial"/>
                  <a:ea typeface="Arial"/>
                  <a:cs typeface="Arial"/>
                  <a:sym typeface="Arial"/>
                </a:endParaRPr>
              </a:p>
            </p:txBody>
          </p:sp>
          <p:sp>
            <p:nvSpPr>
              <p:cNvPr id="1082" name="Google Shape;1082;p72"/>
              <p:cNvSpPr/>
              <p:nvPr/>
            </p:nvSpPr>
            <p:spPr>
              <a:xfrm>
                <a:off x="1433946" y="1446603"/>
                <a:ext cx="270300" cy="852000"/>
              </a:xfrm>
              <a:prstGeom prst="rect">
                <a:avLst/>
              </a:prstGeom>
              <a:solidFill>
                <a:srgbClr val="F5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grpSp>
        <p:sp>
          <p:nvSpPr>
            <p:cNvPr id="1083" name="Google Shape;1083;p72"/>
            <p:cNvSpPr/>
            <p:nvPr/>
          </p:nvSpPr>
          <p:spPr>
            <a:xfrm>
              <a:off x="7780054" y="4136601"/>
              <a:ext cx="6434700" cy="852000"/>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1084" name="Google Shape;1084;p72"/>
            <p:cNvSpPr/>
            <p:nvPr/>
          </p:nvSpPr>
          <p:spPr>
            <a:xfrm>
              <a:off x="7890736" y="4342582"/>
              <a:ext cx="2969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Switches to branches</a:t>
              </a:r>
              <a:endParaRPr sz="1400" b="0" i="0" u="none" strike="noStrike" cap="none">
                <a:solidFill>
                  <a:schemeClr val="tx1">
                    <a:lumMod val="75000"/>
                    <a:lumOff val="25000"/>
                  </a:schemeClr>
                </a:solidFill>
                <a:latin typeface="Arial"/>
                <a:ea typeface="Arial"/>
                <a:cs typeface="Arial"/>
                <a:sym typeface="Arial"/>
              </a:endParaRPr>
            </a:p>
          </p:txBody>
        </p:sp>
      </p:grpSp>
      <p:grpSp>
        <p:nvGrpSpPr>
          <p:cNvPr id="1085" name="Google Shape;1085;p72"/>
          <p:cNvGrpSpPr/>
          <p:nvPr/>
        </p:nvGrpSpPr>
        <p:grpSpPr>
          <a:xfrm>
            <a:off x="2286001" y="5065960"/>
            <a:ext cx="11928753" cy="852000"/>
            <a:chOff x="2286001" y="5502382"/>
            <a:chExt cx="11928753" cy="852000"/>
          </a:xfrm>
        </p:grpSpPr>
        <p:grpSp>
          <p:nvGrpSpPr>
            <p:cNvPr id="1086" name="Google Shape;1086;p72"/>
            <p:cNvGrpSpPr/>
            <p:nvPr/>
          </p:nvGrpSpPr>
          <p:grpSpPr>
            <a:xfrm>
              <a:off x="2286001" y="5502382"/>
              <a:ext cx="5494200" cy="852000"/>
              <a:chOff x="1433946" y="1446603"/>
              <a:chExt cx="5494200" cy="852000"/>
            </a:xfrm>
          </p:grpSpPr>
          <p:sp>
            <p:nvSpPr>
              <p:cNvPr id="1087" name="Google Shape;1087;p72"/>
              <p:cNvSpPr/>
              <p:nvPr/>
            </p:nvSpPr>
            <p:spPr>
              <a:xfrm>
                <a:off x="1433946" y="1446603"/>
                <a:ext cx="5494200" cy="852000"/>
              </a:xfrm>
              <a:prstGeom prst="rect">
                <a:avLst/>
              </a:prstGeom>
              <a:noFill/>
              <a:ln w="25400" cap="flat" cmpd="sng">
                <a:solidFill>
                  <a:srgbClr val="EFEF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1088" name="Google Shape;1088;p72"/>
              <p:cNvSpPr/>
              <p:nvPr/>
            </p:nvSpPr>
            <p:spPr>
              <a:xfrm>
                <a:off x="1768979" y="1611020"/>
                <a:ext cx="3818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 git merge &lt;branch name&gt;</a:t>
                </a:r>
                <a:endParaRPr sz="1400" b="0" i="0" u="none" strike="noStrike" cap="none">
                  <a:solidFill>
                    <a:schemeClr val="tx1">
                      <a:lumMod val="75000"/>
                      <a:lumOff val="25000"/>
                    </a:schemeClr>
                  </a:solidFill>
                  <a:latin typeface="Arial"/>
                  <a:ea typeface="Arial"/>
                  <a:cs typeface="Arial"/>
                  <a:sym typeface="Arial"/>
                </a:endParaRPr>
              </a:p>
            </p:txBody>
          </p:sp>
          <p:sp>
            <p:nvSpPr>
              <p:cNvPr id="1089" name="Google Shape;1089;p72"/>
              <p:cNvSpPr/>
              <p:nvPr/>
            </p:nvSpPr>
            <p:spPr>
              <a:xfrm>
                <a:off x="1433946" y="1446603"/>
                <a:ext cx="270300" cy="852000"/>
              </a:xfrm>
              <a:prstGeom prst="rect">
                <a:avLst/>
              </a:prstGeom>
              <a:solidFill>
                <a:srgbClr val="F5F4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grpSp>
        <p:sp>
          <p:nvSpPr>
            <p:cNvPr id="1090" name="Google Shape;1090;p72"/>
            <p:cNvSpPr/>
            <p:nvPr/>
          </p:nvSpPr>
          <p:spPr>
            <a:xfrm>
              <a:off x="7780054" y="5502382"/>
              <a:ext cx="6434700" cy="852000"/>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1091" name="Google Shape;1091;p72"/>
            <p:cNvSpPr/>
            <p:nvPr/>
          </p:nvSpPr>
          <p:spPr>
            <a:xfrm>
              <a:off x="7925531" y="5687581"/>
              <a:ext cx="24546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Merges branches</a:t>
              </a:r>
              <a:endParaRPr sz="1400" b="0" i="0" u="none" strike="noStrike" cap="none">
                <a:solidFill>
                  <a:schemeClr val="tx1">
                    <a:lumMod val="75000"/>
                    <a:lumOff val="25000"/>
                  </a:schemeClr>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D776C82F-2318-BFBC-7E1A-E686C58E0266}"/>
              </a:ext>
            </a:extLst>
          </p:cNvPr>
          <p:cNvGrpSpPr/>
          <p:nvPr/>
        </p:nvGrpSpPr>
        <p:grpSpPr>
          <a:xfrm>
            <a:off x="2260152" y="6742574"/>
            <a:ext cx="11735696" cy="1464419"/>
            <a:chOff x="2260102" y="6742574"/>
            <a:chExt cx="11735696" cy="1464419"/>
          </a:xfrm>
        </p:grpSpPr>
        <p:sp>
          <p:nvSpPr>
            <p:cNvPr id="1092" name="Google Shape;1092;p72"/>
            <p:cNvSpPr/>
            <p:nvPr/>
          </p:nvSpPr>
          <p:spPr>
            <a:xfrm>
              <a:off x="2260102" y="7097893"/>
              <a:ext cx="11735696" cy="1109100"/>
            </a:xfrm>
            <a:prstGeom prst="rect">
              <a:avLst/>
            </a:prstGeom>
            <a:solidFill>
              <a:schemeClr val="lt1"/>
            </a:solid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To create a new branch and switch to it, execute: $ git checkout -b&lt;branch-name&gt;</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093" name="Google Shape;1093;p72"/>
            <p:cNvSpPr/>
            <p:nvPr/>
          </p:nvSpPr>
          <p:spPr>
            <a:xfrm>
              <a:off x="6629377" y="6742574"/>
              <a:ext cx="1803300" cy="4578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Open Sans"/>
                  <a:ea typeface="Open Sans"/>
                  <a:cs typeface="Open Sans"/>
                  <a:sym typeface="Open Sans"/>
                </a:rPr>
                <a:t>NOTE</a:t>
              </a:r>
              <a:endParaRPr sz="2000" b="1" i="0" u="none" strike="noStrike" cap="none">
                <a:solidFill>
                  <a:schemeClr val="lt1"/>
                </a:solidFill>
                <a:latin typeface="Open Sans"/>
                <a:ea typeface="Open Sans"/>
                <a:cs typeface="Open Sans"/>
                <a:sym typeface="Open Sans"/>
              </a:endParaRPr>
            </a:p>
          </p:txBody>
        </p:sp>
      </p:grpSp>
      <p:sp>
        <p:nvSpPr>
          <p:cNvPr id="6" name="Brandline_LVC">
            <a:extLst>
              <a:ext uri="{FF2B5EF4-FFF2-40B4-BE49-F238E27FC236}">
                <a16:creationId xmlns:a16="http://schemas.microsoft.com/office/drawing/2014/main" id="{26D18084-731F-9DE3-BC47-75A471196074}"/>
              </a:ext>
            </a:extLst>
          </p:cNvPr>
          <p:cNvSpPr/>
          <p:nvPr/>
        </p:nvSpPr>
        <p:spPr>
          <a:xfrm>
            <a:off x="6032500" y="816324"/>
            <a:ext cx="4191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100" name="Google Shape;1100;p73"/>
          <p:cNvSpPr txBox="1">
            <a:spLocks noGrp="1"/>
          </p:cNvSpPr>
          <p:nvPr>
            <p:ph type="title"/>
          </p:nvPr>
        </p:nvSpPr>
        <p:spPr>
          <a:xfrm>
            <a:off x="1297626" y="436395"/>
            <a:ext cx="9696532" cy="665045"/>
          </a:xfrm>
          <a:noFill/>
          <a:ln>
            <a:noFill/>
          </a:ln>
        </p:spPr>
        <p:txBody>
          <a:bodyPr spcFirstLastPara="1" wrap="square" lIns="91425" tIns="45700" rIns="91425" bIns="45700" anchor="ctr" anchorCtr="0">
            <a:noAutofit/>
          </a:bodyPr>
          <a:lstStyle/>
          <a:p>
            <a:pPr lvl="0"/>
            <a:r>
              <a:rPr lang="en-US">
                <a:sym typeface="Open Sans"/>
              </a:rPr>
              <a:t>Create a Branch in Git</a:t>
            </a:r>
            <a:endParaRPr lang="en-US"/>
          </a:p>
        </p:txBody>
      </p:sp>
      <p:sp>
        <p:nvSpPr>
          <p:cNvPr id="7" name="Text Placeholder 2">
            <a:extLst>
              <a:ext uri="{FF2B5EF4-FFF2-40B4-BE49-F238E27FC236}">
                <a16:creationId xmlns:a16="http://schemas.microsoft.com/office/drawing/2014/main" id="{2E340F32-C552-9E49-5A74-03EFE7900148}"/>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working on a project and have a couple of commits already on the master branch. You’ve decided that you’re going to work on a new issue in a new branch, so you must create a new branch for that.</a:t>
            </a:r>
          </a:p>
          <a:p>
            <a:endParaRPr lang="en-US" dirty="0"/>
          </a:p>
        </p:txBody>
      </p:sp>
      <p:sp>
        <p:nvSpPr>
          <p:cNvPr id="1101" name="Google Shape;1101;p73"/>
          <p:cNvSpPr txBox="1"/>
          <p:nvPr/>
        </p:nvSpPr>
        <p:spPr>
          <a:xfrm>
            <a:off x="12930250" y="184305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15 Min.</a:t>
            </a:r>
            <a:endParaRPr sz="22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7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1107" name="Google Shape;1107;p74"/>
          <p:cNvSpPr txBox="1"/>
          <p:nvPr/>
        </p:nvSpPr>
        <p:spPr>
          <a:xfrm>
            <a:off x="2133600" y="2057400"/>
            <a:ext cx="7074000" cy="6480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Steps to create a branch in Git: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 Create a new repository.</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Clone the GitHub repository.</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List all the branches in your repository.</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Verify the creation of the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Rename an existing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Delete the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Verify the deletion of the branch.</a:t>
            </a: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12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37B6DD2D-787C-789D-5687-AAD9AF56953C}"/>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75"/>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sym typeface="Open Sans"/>
              </a:rPr>
              <a:t>Switching Branches in Git</a:t>
            </a:r>
          </a:p>
          <a:p>
            <a:pPr lvl="0"/>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6"/>
          <p:cNvSpPr/>
          <p:nvPr/>
        </p:nvSpPr>
        <p:spPr>
          <a:xfrm>
            <a:off x="1791439" y="5006780"/>
            <a:ext cx="12927900" cy="1437900"/>
          </a:xfrm>
          <a:prstGeom prst="roundRect">
            <a:avLst>
              <a:gd name="adj" fmla="val 8992"/>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9" name="Google Shape;1119;p76"/>
          <p:cNvSpPr/>
          <p:nvPr/>
        </p:nvSpPr>
        <p:spPr>
          <a:xfrm>
            <a:off x="1748442" y="5185748"/>
            <a:ext cx="128997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a:t>
            </a:r>
            <a:r>
              <a:rPr lang="en-US" sz="2200" b="1" i="0" u="none" strike="noStrike" cap="none">
                <a:solidFill>
                  <a:schemeClr val="tx1">
                    <a:lumMod val="75000"/>
                    <a:lumOff val="25000"/>
                  </a:schemeClr>
                </a:solidFill>
                <a:latin typeface="Open Sans"/>
                <a:ea typeface="Open Sans"/>
                <a:cs typeface="Open Sans"/>
                <a:sym typeface="Open Sans"/>
              </a:rPr>
              <a:t>git checkout</a:t>
            </a:r>
            <a:r>
              <a:rPr lang="en-US" sz="2200" b="0" i="0" u="none" strike="noStrike" cap="none">
                <a:solidFill>
                  <a:schemeClr val="tx1">
                    <a:lumMod val="75000"/>
                    <a:lumOff val="25000"/>
                  </a:schemeClr>
                </a:solidFill>
                <a:latin typeface="Open Sans"/>
                <a:ea typeface="Open Sans"/>
                <a:cs typeface="Open Sans"/>
                <a:sym typeface="Open Sans"/>
              </a:rPr>
              <a:t> command allows you to switch branches by updating the files in the working tree to match the version stored in the branch that the user wishes to switch to.</a:t>
            </a:r>
            <a:endParaRPr sz="1400" b="0" i="0" u="none" strike="noStrike" cap="none">
              <a:solidFill>
                <a:schemeClr val="tx1">
                  <a:lumMod val="75000"/>
                  <a:lumOff val="25000"/>
                </a:schemeClr>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200"/>
              <a:buFont typeface="Arial"/>
              <a:buNone/>
            </a:pPr>
            <a:br>
              <a:rPr lang="en-US" sz="2200" b="0" i="0" u="none" strike="noStrike" cap="none">
                <a:solidFill>
                  <a:schemeClr val="tx1">
                    <a:lumMod val="75000"/>
                    <a:lumOff val="25000"/>
                  </a:schemeClr>
                </a:solidFill>
                <a:latin typeface="Open Sans"/>
                <a:ea typeface="Open Sans"/>
                <a:cs typeface="Open Sans"/>
                <a:sym typeface="Open Sans"/>
              </a:rPr>
            </a:b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120" name="Google Shape;1120;p76"/>
          <p:cNvSpPr/>
          <p:nvPr/>
        </p:nvSpPr>
        <p:spPr>
          <a:xfrm>
            <a:off x="1769942" y="2227527"/>
            <a:ext cx="12927900" cy="1437900"/>
          </a:xfrm>
          <a:prstGeom prst="roundRect">
            <a:avLst>
              <a:gd name="adj" fmla="val 8992"/>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1" name="Google Shape;1121;p7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Switching Branches in Git</a:t>
            </a:r>
            <a:endParaRPr dirty="0"/>
          </a:p>
        </p:txBody>
      </p:sp>
      <p:sp>
        <p:nvSpPr>
          <p:cNvPr id="1122" name="Google Shape;1122;p76"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76"/>
          <p:cNvSpPr/>
          <p:nvPr/>
        </p:nvSpPr>
        <p:spPr>
          <a:xfrm>
            <a:off x="1726945" y="2482695"/>
            <a:ext cx="12899700"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a:t>
            </a:r>
            <a:r>
              <a:rPr lang="en-US" sz="2200" b="1" i="0" u="none" strike="noStrike" cap="none">
                <a:solidFill>
                  <a:schemeClr val="tx1">
                    <a:lumMod val="75000"/>
                    <a:lumOff val="25000"/>
                  </a:schemeClr>
                </a:solidFill>
                <a:latin typeface="Open Sans"/>
                <a:ea typeface="Open Sans"/>
                <a:cs typeface="Open Sans"/>
                <a:sym typeface="Open Sans"/>
              </a:rPr>
              <a:t>switch</a:t>
            </a:r>
            <a:r>
              <a:rPr lang="en-US" sz="2200" b="0" i="0" u="none" strike="noStrike" cap="none">
                <a:solidFill>
                  <a:schemeClr val="tx1">
                    <a:lumMod val="75000"/>
                    <a:lumOff val="25000"/>
                  </a:schemeClr>
                </a:solidFill>
                <a:latin typeface="Open Sans"/>
                <a:ea typeface="Open Sans"/>
                <a:cs typeface="Open Sans"/>
                <a:sym typeface="Open Sans"/>
              </a:rPr>
              <a:t> command allows you to switch your current HEAD branch. It's relatively new and provides a simpler alternative to the classic </a:t>
            </a:r>
            <a:r>
              <a:rPr lang="en-US" sz="2200" b="1" i="0" u="none" strike="noStrike" cap="none">
                <a:solidFill>
                  <a:schemeClr val="tx1">
                    <a:lumMod val="75000"/>
                    <a:lumOff val="25000"/>
                  </a:schemeClr>
                </a:solidFill>
                <a:latin typeface="Open Sans"/>
                <a:ea typeface="Open Sans"/>
                <a:cs typeface="Open Sans"/>
                <a:sym typeface="Open Sans"/>
              </a:rPr>
              <a:t>checkout</a:t>
            </a:r>
            <a:r>
              <a:rPr lang="en-US" sz="2200" b="0" i="0" u="none" strike="noStrike" cap="none">
                <a:solidFill>
                  <a:schemeClr val="tx1">
                    <a:lumMod val="75000"/>
                    <a:lumOff val="25000"/>
                  </a:schemeClr>
                </a:solidFill>
                <a:latin typeface="Open Sans"/>
                <a:ea typeface="Open Sans"/>
                <a:cs typeface="Open Sans"/>
                <a:sym typeface="Open Sans"/>
              </a:rPr>
              <a:t> command.</a:t>
            </a:r>
            <a:endParaRPr sz="1400" b="0" i="0" u="none" strike="noStrike" cap="none">
              <a:solidFill>
                <a:schemeClr val="tx1">
                  <a:lumMod val="75000"/>
                  <a:lumOff val="25000"/>
                </a:schemeClr>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2200"/>
              <a:buFont typeface="Arial"/>
              <a:buNone/>
            </a:pPr>
            <a:br>
              <a:rPr lang="en-US"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8EC71D08-A6E8-34F9-233F-5D55881D6641}"/>
              </a:ext>
            </a:extLst>
          </p:cNvPr>
          <p:cNvSpPr/>
          <p:nvPr/>
        </p:nvSpPr>
        <p:spPr>
          <a:xfrm>
            <a:off x="5308600" y="816324"/>
            <a:ext cx="563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7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Switching Branches in Git</a:t>
            </a:r>
            <a:endParaRPr dirty="0"/>
          </a:p>
        </p:txBody>
      </p:sp>
      <p:sp>
        <p:nvSpPr>
          <p:cNvPr id="1130" name="Google Shape;1130;p77"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131" name="Google Shape;1131;p77"/>
          <p:cNvGraphicFramePr/>
          <p:nvPr/>
        </p:nvGraphicFramePr>
        <p:xfrm>
          <a:off x="1485888" y="3619500"/>
          <a:ext cx="13628700" cy="2224950"/>
        </p:xfrm>
        <a:graphic>
          <a:graphicData uri="http://schemas.openxmlformats.org/drawingml/2006/table">
            <a:tbl>
              <a:tblPr>
                <a:noFill/>
              </a:tblPr>
              <a:tblGrid>
                <a:gridCol w="4542900">
                  <a:extLst>
                    <a:ext uri="{9D8B030D-6E8A-4147-A177-3AD203B41FA5}">
                      <a16:colId xmlns:a16="http://schemas.microsoft.com/office/drawing/2014/main" val="20000"/>
                    </a:ext>
                  </a:extLst>
                </a:gridCol>
                <a:gridCol w="4542900">
                  <a:extLst>
                    <a:ext uri="{9D8B030D-6E8A-4147-A177-3AD203B41FA5}">
                      <a16:colId xmlns:a16="http://schemas.microsoft.com/office/drawing/2014/main" val="20001"/>
                    </a:ext>
                  </a:extLst>
                </a:gridCol>
                <a:gridCol w="4542900">
                  <a:extLst>
                    <a:ext uri="{9D8B030D-6E8A-4147-A177-3AD203B41FA5}">
                      <a16:colId xmlns:a16="http://schemas.microsoft.com/office/drawing/2014/main" val="20002"/>
                    </a:ext>
                  </a:extLst>
                </a:gridCol>
              </a:tblGrid>
              <a:tr h="5181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Git Operations</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git checkout</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Open Sans"/>
                          <a:ea typeface="Open Sans"/>
                          <a:cs typeface="Open Sans"/>
                          <a:sym typeface="Open Sans"/>
                        </a:rPr>
                        <a:t>git switch</a:t>
                      </a:r>
                      <a:endParaRPr sz="2200" u="none" strike="noStrike" cap="none">
                        <a:solidFill>
                          <a:srgbClr val="FFFFFF"/>
                        </a:solidFill>
                        <a:latin typeface="Open Sans"/>
                        <a:ea typeface="Open Sans"/>
                        <a:cs typeface="Open Sans"/>
                        <a:sym typeface="Open Sans"/>
                      </a:endParaRPr>
                    </a:p>
                  </a:txBody>
                  <a:tcPr marL="91425" marR="91425" marT="91425" marB="91425">
                    <a:solidFill>
                      <a:srgbClr val="0070C0"/>
                    </a:solidFill>
                  </a:tcPr>
                </a:tc>
                <a:extLst>
                  <a:ext uri="{0D108BD9-81ED-4DB2-BD59-A6C34878D82A}">
                    <a16:rowId xmlns:a16="http://schemas.microsoft.com/office/drawing/2014/main" val="10000"/>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To switch from one branch to another</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git checkout &lt;branchname&gt;</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solidFill>
                            <a:schemeClr val="tx1">
                              <a:lumMod val="75000"/>
                              <a:lumOff val="25000"/>
                            </a:schemeClr>
                          </a:solidFill>
                          <a:latin typeface="Open Sans"/>
                          <a:ea typeface="Open Sans"/>
                          <a:cs typeface="Open Sans"/>
                          <a:sym typeface="Open Sans"/>
                        </a:rPr>
                        <a:t>git switch &lt;branchname&gt;</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85340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tx1">
                              <a:lumMod val="75000"/>
                              <a:lumOff val="25000"/>
                            </a:schemeClr>
                          </a:solidFill>
                          <a:latin typeface="Open Sans"/>
                          <a:ea typeface="Open Sans"/>
                          <a:cs typeface="Open Sans"/>
                          <a:sym typeface="Open Sans"/>
                        </a:rPr>
                        <a:t>Creates a new branch and also switches to it</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a:solidFill>
                            <a:schemeClr val="tx1">
                              <a:lumMod val="75000"/>
                              <a:lumOff val="25000"/>
                            </a:schemeClr>
                          </a:solidFill>
                          <a:latin typeface="Open Sans"/>
                          <a:ea typeface="Open Sans"/>
                          <a:cs typeface="Open Sans"/>
                          <a:sym typeface="Open Sans"/>
                        </a:rPr>
                        <a:t>git checkout -b &lt;branchname&gt;</a:t>
                      </a:r>
                      <a:endParaRPr sz="2200" u="none" strike="noStrike" cap="none">
                        <a:solidFill>
                          <a:schemeClr val="tx1">
                            <a:lumMod val="75000"/>
                            <a:lumOff val="25000"/>
                          </a:schemeClr>
                        </a:solidFill>
                        <a:latin typeface="Open Sans"/>
                        <a:ea typeface="Open Sans"/>
                        <a:cs typeface="Open Sans"/>
                        <a:sym typeface="Open Sans"/>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sz="2200" u="none" strike="noStrike" cap="none" dirty="0">
                          <a:solidFill>
                            <a:schemeClr val="tx1">
                              <a:lumMod val="75000"/>
                              <a:lumOff val="25000"/>
                            </a:schemeClr>
                          </a:solidFill>
                          <a:latin typeface="Open Sans"/>
                          <a:ea typeface="Open Sans"/>
                          <a:cs typeface="Open Sans"/>
                          <a:sym typeface="Open Sans"/>
                        </a:rPr>
                        <a:t>git switch -c &lt;</a:t>
                      </a:r>
                      <a:r>
                        <a:rPr lang="en-US" sz="2200" u="none" strike="noStrike" cap="none" dirty="0" err="1">
                          <a:solidFill>
                            <a:schemeClr val="tx1">
                              <a:lumMod val="75000"/>
                              <a:lumOff val="25000"/>
                            </a:schemeClr>
                          </a:solidFill>
                          <a:latin typeface="Open Sans"/>
                          <a:ea typeface="Open Sans"/>
                          <a:cs typeface="Open Sans"/>
                          <a:sym typeface="Open Sans"/>
                        </a:rPr>
                        <a:t>branchname</a:t>
                      </a:r>
                      <a:r>
                        <a:rPr lang="en-US" sz="2200" u="none" strike="noStrike" cap="none" dirty="0">
                          <a:solidFill>
                            <a:schemeClr val="tx1">
                              <a:lumMod val="75000"/>
                              <a:lumOff val="25000"/>
                            </a:schemeClr>
                          </a:solidFill>
                          <a:latin typeface="Open Sans"/>
                          <a:ea typeface="Open Sans"/>
                          <a:cs typeface="Open Sans"/>
                          <a:sym typeface="Open Sans"/>
                        </a:rPr>
                        <a:t>&gt;</a:t>
                      </a:r>
                      <a:endParaRPr sz="2200" u="none" strike="noStrike" cap="none" dirty="0">
                        <a:solidFill>
                          <a:schemeClr val="tx1">
                            <a:lumMod val="75000"/>
                            <a:lumOff val="25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sp>
        <p:nvSpPr>
          <p:cNvPr id="5" name="Brandline_LVC">
            <a:extLst>
              <a:ext uri="{FF2B5EF4-FFF2-40B4-BE49-F238E27FC236}">
                <a16:creationId xmlns:a16="http://schemas.microsoft.com/office/drawing/2014/main" id="{EDC423B3-E537-0ABB-79EB-8D68C683CA96}"/>
              </a:ext>
            </a:extLst>
          </p:cNvPr>
          <p:cNvSpPr/>
          <p:nvPr/>
        </p:nvSpPr>
        <p:spPr>
          <a:xfrm>
            <a:off x="5308600" y="816324"/>
            <a:ext cx="563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7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solidFill>
                  <a:schemeClr val="tx1">
                    <a:lumMod val="75000"/>
                    <a:lumOff val="25000"/>
                  </a:schemeClr>
                </a:solidFill>
              </a:rPr>
              <a:t>Switching Branches in Git</a:t>
            </a:r>
            <a:endParaRPr dirty="0">
              <a:solidFill>
                <a:schemeClr val="tx1">
                  <a:lumMod val="75000"/>
                  <a:lumOff val="25000"/>
                </a:schemeClr>
              </a:solidFill>
            </a:endParaRPr>
          </a:p>
        </p:txBody>
      </p:sp>
      <p:sp>
        <p:nvSpPr>
          <p:cNvPr id="1138" name="Google Shape;1138;p78"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9" name="Google Shape;1139;p78"/>
          <p:cNvGrpSpPr/>
          <p:nvPr/>
        </p:nvGrpSpPr>
        <p:grpSpPr>
          <a:xfrm>
            <a:off x="2371814" y="1352550"/>
            <a:ext cx="12313800" cy="1986423"/>
            <a:chOff x="1948070" y="3775459"/>
            <a:chExt cx="12313800" cy="6234849"/>
          </a:xfrm>
        </p:grpSpPr>
        <p:sp>
          <p:nvSpPr>
            <p:cNvPr id="1140" name="Google Shape;1140;p78"/>
            <p:cNvSpPr/>
            <p:nvPr/>
          </p:nvSpPr>
          <p:spPr>
            <a:xfrm>
              <a:off x="1948070" y="4472608"/>
              <a:ext cx="12313800" cy="5537700"/>
            </a:xfrm>
            <a:prstGeom prst="roundRect">
              <a:avLst>
                <a:gd name="adj" fmla="val 16667"/>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78"/>
            <p:cNvSpPr/>
            <p:nvPr/>
          </p:nvSpPr>
          <p:spPr>
            <a:xfrm>
              <a:off x="2357531" y="3775459"/>
              <a:ext cx="1717800" cy="1434441"/>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78"/>
            <p:cNvSpPr txBox="1"/>
            <p:nvPr/>
          </p:nvSpPr>
          <p:spPr>
            <a:xfrm>
              <a:off x="2414706" y="3781011"/>
              <a:ext cx="1511013" cy="14294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FFFFFF"/>
                  </a:solidFill>
                  <a:latin typeface="Open Sans"/>
                  <a:ea typeface="Open Sans"/>
                  <a:cs typeface="Open Sans"/>
                  <a:sym typeface="Open Sans"/>
                </a:rPr>
                <a:t>Git HEAD</a:t>
              </a:r>
              <a:endParaRPr sz="2200" b="1" i="0" u="none" strike="noStrike" cap="none">
                <a:solidFill>
                  <a:srgbClr val="FFFFFF"/>
                </a:solidFill>
                <a:latin typeface="Open Sans"/>
                <a:ea typeface="Open Sans"/>
                <a:cs typeface="Open Sans"/>
                <a:sym typeface="Open Sans"/>
              </a:endParaRPr>
            </a:p>
          </p:txBody>
        </p:sp>
        <p:sp>
          <p:nvSpPr>
            <p:cNvPr id="1143" name="Google Shape;1143;p78"/>
            <p:cNvSpPr txBox="1"/>
            <p:nvPr/>
          </p:nvSpPr>
          <p:spPr>
            <a:xfrm>
              <a:off x="2319456" y="5759741"/>
              <a:ext cx="11485800" cy="4001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HEAD is used to represent the current snapshot of a branch. For a new repository, Git will by default point HEAD to the master branch. Changing where HEAD is pointing will update your current active branch.</a:t>
              </a:r>
              <a:endParaRPr sz="1400" b="0" i="0" u="none" strike="noStrike" cap="none">
                <a:solidFill>
                  <a:schemeClr val="tx1">
                    <a:lumMod val="75000"/>
                    <a:lumOff val="25000"/>
                  </a:schemeClr>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br>
                <a:rPr lang="en-US" sz="2200" b="0" i="0" u="none" strike="noStrike" cap="none">
                  <a:solidFill>
                    <a:srgbClr val="000000"/>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1144" name="Google Shape;1144;p78"/>
          <p:cNvPicPr preferRelativeResize="0"/>
          <p:nvPr/>
        </p:nvPicPr>
        <p:blipFill rotWithShape="1">
          <a:blip r:embed="rId3">
            <a:alphaModFix/>
          </a:blip>
          <a:srcRect/>
          <a:stretch/>
        </p:blipFill>
        <p:spPr>
          <a:xfrm>
            <a:off x="4248189" y="3827367"/>
            <a:ext cx="8116452" cy="3897922"/>
          </a:xfrm>
          <a:prstGeom prst="rect">
            <a:avLst/>
          </a:prstGeom>
          <a:noFill/>
          <a:ln>
            <a:noFill/>
          </a:ln>
        </p:spPr>
      </p:pic>
      <p:sp>
        <p:nvSpPr>
          <p:cNvPr id="5" name="Brandline_LVC">
            <a:extLst>
              <a:ext uri="{FF2B5EF4-FFF2-40B4-BE49-F238E27FC236}">
                <a16:creationId xmlns:a16="http://schemas.microsoft.com/office/drawing/2014/main" id="{2F98E734-F9F4-CFF8-86BA-57429856142C}"/>
              </a:ext>
            </a:extLst>
          </p:cNvPr>
          <p:cNvSpPr/>
          <p:nvPr/>
        </p:nvSpPr>
        <p:spPr>
          <a:xfrm>
            <a:off x="5308600" y="816324"/>
            <a:ext cx="563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7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Switching Branches in Git</a:t>
            </a:r>
            <a:endParaRPr dirty="0"/>
          </a:p>
        </p:txBody>
      </p:sp>
      <p:sp>
        <p:nvSpPr>
          <p:cNvPr id="1151" name="Google Shape;1151;p79"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2" name="Google Shape;1152;p79"/>
          <p:cNvCxnSpPr/>
          <p:nvPr/>
        </p:nvCxnSpPr>
        <p:spPr>
          <a:xfrm>
            <a:off x="8148566" y="3129182"/>
            <a:ext cx="0" cy="5534400"/>
          </a:xfrm>
          <a:prstGeom prst="straightConnector1">
            <a:avLst/>
          </a:prstGeom>
          <a:noFill/>
          <a:ln w="9525" cap="flat" cmpd="sng">
            <a:solidFill>
              <a:srgbClr val="5597D3"/>
            </a:solidFill>
            <a:prstDash val="solid"/>
            <a:round/>
            <a:headEnd type="none" w="sm" len="sm"/>
            <a:tailEnd type="none" w="sm" len="sm"/>
          </a:ln>
        </p:spPr>
      </p:cxnSp>
      <p:grpSp>
        <p:nvGrpSpPr>
          <p:cNvPr id="1153" name="Google Shape;1153;p79"/>
          <p:cNvGrpSpPr/>
          <p:nvPr/>
        </p:nvGrpSpPr>
        <p:grpSpPr>
          <a:xfrm>
            <a:off x="8838815" y="3280248"/>
            <a:ext cx="6443017" cy="4916284"/>
            <a:chOff x="7865155" y="3108371"/>
            <a:chExt cx="6443017" cy="4916284"/>
          </a:xfrm>
        </p:grpSpPr>
        <p:sp>
          <p:nvSpPr>
            <p:cNvPr id="1154" name="Google Shape;1154;p79"/>
            <p:cNvSpPr/>
            <p:nvPr/>
          </p:nvSpPr>
          <p:spPr>
            <a:xfrm>
              <a:off x="7865155" y="4500684"/>
              <a:ext cx="1249500" cy="6249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12ca3</a:t>
              </a:r>
              <a:endParaRPr sz="2200" b="0" i="0" u="none" strike="noStrike" cap="none">
                <a:solidFill>
                  <a:srgbClr val="000000"/>
                </a:solidFill>
                <a:latin typeface="Open Sans"/>
                <a:ea typeface="Open Sans"/>
                <a:cs typeface="Open Sans"/>
                <a:sym typeface="Open Sans"/>
              </a:endParaRPr>
            </a:p>
          </p:txBody>
        </p:sp>
        <p:sp>
          <p:nvSpPr>
            <p:cNvPr id="1155" name="Google Shape;1155;p79"/>
            <p:cNvSpPr/>
            <p:nvPr/>
          </p:nvSpPr>
          <p:spPr>
            <a:xfrm>
              <a:off x="10295538" y="4500684"/>
              <a:ext cx="1249500" cy="6249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96df2</a:t>
              </a:r>
              <a:endParaRPr sz="2200" b="0" i="0" u="none" strike="noStrike" cap="none">
                <a:solidFill>
                  <a:srgbClr val="000000"/>
                </a:solidFill>
                <a:latin typeface="Open Sans"/>
                <a:ea typeface="Open Sans"/>
                <a:cs typeface="Open Sans"/>
                <a:sym typeface="Open Sans"/>
              </a:endParaRPr>
            </a:p>
          </p:txBody>
        </p:sp>
        <p:sp>
          <p:nvSpPr>
            <p:cNvPr id="1156" name="Google Shape;1156;p79"/>
            <p:cNvSpPr/>
            <p:nvPr/>
          </p:nvSpPr>
          <p:spPr>
            <a:xfrm>
              <a:off x="12725920" y="4500683"/>
              <a:ext cx="1249500" cy="6249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3rbc4</a:t>
              </a:r>
              <a:endParaRPr sz="2200" b="0" i="0" u="none" strike="noStrike" cap="none">
                <a:solidFill>
                  <a:srgbClr val="000000"/>
                </a:solidFill>
                <a:latin typeface="Open Sans"/>
                <a:ea typeface="Open Sans"/>
                <a:cs typeface="Open Sans"/>
                <a:sym typeface="Open Sans"/>
              </a:endParaRPr>
            </a:p>
          </p:txBody>
        </p:sp>
        <p:cxnSp>
          <p:nvCxnSpPr>
            <p:cNvPr id="1157" name="Google Shape;1157;p79"/>
            <p:cNvCxnSpPr/>
            <p:nvPr/>
          </p:nvCxnSpPr>
          <p:spPr>
            <a:xfrm rot="10800000">
              <a:off x="9259131" y="4826544"/>
              <a:ext cx="867900" cy="0"/>
            </a:xfrm>
            <a:prstGeom prst="straightConnector1">
              <a:avLst/>
            </a:prstGeom>
            <a:noFill/>
            <a:ln w="38100" cap="flat" cmpd="sng">
              <a:solidFill>
                <a:srgbClr val="5597D3"/>
              </a:solidFill>
              <a:prstDash val="solid"/>
              <a:round/>
              <a:headEnd type="none" w="sm" len="sm"/>
              <a:tailEnd type="triangle" w="med" len="med"/>
            </a:ln>
          </p:spPr>
        </p:cxnSp>
        <p:cxnSp>
          <p:nvCxnSpPr>
            <p:cNvPr id="1158" name="Google Shape;1158;p79"/>
            <p:cNvCxnSpPr/>
            <p:nvPr/>
          </p:nvCxnSpPr>
          <p:spPr>
            <a:xfrm rot="10800000">
              <a:off x="11660100" y="4837130"/>
              <a:ext cx="867900" cy="0"/>
            </a:xfrm>
            <a:prstGeom prst="straightConnector1">
              <a:avLst/>
            </a:prstGeom>
            <a:noFill/>
            <a:ln w="38100" cap="flat" cmpd="sng">
              <a:solidFill>
                <a:srgbClr val="5597D3"/>
              </a:solidFill>
              <a:prstDash val="solid"/>
              <a:round/>
              <a:headEnd type="none" w="sm" len="sm"/>
              <a:tailEnd type="triangle" w="med" len="med"/>
            </a:ln>
          </p:spPr>
        </p:cxnSp>
        <p:cxnSp>
          <p:nvCxnSpPr>
            <p:cNvPr id="1159" name="Google Shape;1159;p79"/>
            <p:cNvCxnSpPr/>
            <p:nvPr/>
          </p:nvCxnSpPr>
          <p:spPr>
            <a:xfrm>
              <a:off x="13350425" y="3787672"/>
              <a:ext cx="0" cy="702300"/>
            </a:xfrm>
            <a:prstGeom prst="straightConnector1">
              <a:avLst/>
            </a:prstGeom>
            <a:noFill/>
            <a:ln w="38100" cap="flat" cmpd="sng">
              <a:solidFill>
                <a:srgbClr val="5597D3"/>
              </a:solidFill>
              <a:prstDash val="solid"/>
              <a:round/>
              <a:headEnd type="none" w="sm" len="sm"/>
              <a:tailEnd type="triangle" w="med" len="med"/>
            </a:ln>
          </p:spPr>
        </p:cxnSp>
        <p:sp>
          <p:nvSpPr>
            <p:cNvPr id="1160" name="Google Shape;1160;p79"/>
            <p:cNvSpPr/>
            <p:nvPr/>
          </p:nvSpPr>
          <p:spPr>
            <a:xfrm>
              <a:off x="12518789" y="3108371"/>
              <a:ext cx="1663200" cy="62490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Master</a:t>
              </a:r>
              <a:endParaRPr sz="2200" b="0" i="0" u="none" strike="noStrike" cap="none">
                <a:solidFill>
                  <a:srgbClr val="000000"/>
                </a:solidFill>
                <a:latin typeface="Open Sans"/>
                <a:ea typeface="Open Sans"/>
                <a:cs typeface="Open Sans"/>
                <a:sym typeface="Open Sans"/>
              </a:endParaRPr>
            </a:p>
          </p:txBody>
        </p:sp>
        <p:cxnSp>
          <p:nvCxnSpPr>
            <p:cNvPr id="1161" name="Google Shape;1161;p79"/>
            <p:cNvCxnSpPr/>
            <p:nvPr/>
          </p:nvCxnSpPr>
          <p:spPr>
            <a:xfrm rot="10800000">
              <a:off x="13350423" y="5207496"/>
              <a:ext cx="0" cy="702300"/>
            </a:xfrm>
            <a:prstGeom prst="straightConnector1">
              <a:avLst/>
            </a:prstGeom>
            <a:noFill/>
            <a:ln w="38100" cap="flat" cmpd="sng">
              <a:solidFill>
                <a:srgbClr val="5597D3"/>
              </a:solidFill>
              <a:prstDash val="solid"/>
              <a:round/>
              <a:headEnd type="none" w="sm" len="sm"/>
              <a:tailEnd type="triangle" w="med" len="med"/>
            </a:ln>
          </p:spPr>
        </p:cxnSp>
        <p:sp>
          <p:nvSpPr>
            <p:cNvPr id="1162" name="Google Shape;1162;p79"/>
            <p:cNvSpPr/>
            <p:nvPr/>
          </p:nvSpPr>
          <p:spPr>
            <a:xfrm>
              <a:off x="12411272" y="5936833"/>
              <a:ext cx="1896900" cy="6249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New_Branch</a:t>
              </a:r>
              <a:endParaRPr sz="2200" b="0" i="0" u="none" strike="noStrike" cap="none">
                <a:solidFill>
                  <a:schemeClr val="lt1"/>
                </a:solidFill>
                <a:latin typeface="Open Sans"/>
                <a:ea typeface="Open Sans"/>
                <a:cs typeface="Open Sans"/>
                <a:sym typeface="Open Sans"/>
              </a:endParaRPr>
            </a:p>
          </p:txBody>
        </p:sp>
        <p:cxnSp>
          <p:nvCxnSpPr>
            <p:cNvPr id="1163" name="Google Shape;1163;p79"/>
            <p:cNvCxnSpPr/>
            <p:nvPr/>
          </p:nvCxnSpPr>
          <p:spPr>
            <a:xfrm rot="10800000">
              <a:off x="13350423" y="6670682"/>
              <a:ext cx="0" cy="702300"/>
            </a:xfrm>
            <a:prstGeom prst="straightConnector1">
              <a:avLst/>
            </a:prstGeom>
            <a:noFill/>
            <a:ln w="38100" cap="flat" cmpd="sng">
              <a:solidFill>
                <a:srgbClr val="5597D3"/>
              </a:solidFill>
              <a:prstDash val="solid"/>
              <a:round/>
              <a:headEnd type="none" w="sm" len="sm"/>
              <a:tailEnd type="triangle" w="med" len="med"/>
            </a:ln>
          </p:spPr>
        </p:cxnSp>
        <p:sp>
          <p:nvSpPr>
            <p:cNvPr id="1164" name="Google Shape;1164;p79"/>
            <p:cNvSpPr/>
            <p:nvPr/>
          </p:nvSpPr>
          <p:spPr>
            <a:xfrm>
              <a:off x="12518789" y="7399755"/>
              <a:ext cx="1663200" cy="624900"/>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HEAD</a:t>
              </a:r>
              <a:endParaRPr sz="2200" b="0" i="0" u="none" strike="noStrike" cap="none">
                <a:solidFill>
                  <a:srgbClr val="000000"/>
                </a:solidFill>
                <a:latin typeface="Open Sans"/>
                <a:ea typeface="Open Sans"/>
                <a:cs typeface="Open Sans"/>
                <a:sym typeface="Open Sans"/>
              </a:endParaRPr>
            </a:p>
          </p:txBody>
        </p:sp>
      </p:grpSp>
      <p:grpSp>
        <p:nvGrpSpPr>
          <p:cNvPr id="1165" name="Google Shape;1165;p79"/>
          <p:cNvGrpSpPr/>
          <p:nvPr/>
        </p:nvGrpSpPr>
        <p:grpSpPr>
          <a:xfrm>
            <a:off x="1622960" y="3352166"/>
            <a:ext cx="5830038" cy="4840844"/>
            <a:chOff x="672884" y="3477497"/>
            <a:chExt cx="5830038" cy="4840844"/>
          </a:xfrm>
        </p:grpSpPr>
        <p:sp>
          <p:nvSpPr>
            <p:cNvPr id="1166" name="Google Shape;1166;p79"/>
            <p:cNvSpPr/>
            <p:nvPr/>
          </p:nvSpPr>
          <p:spPr>
            <a:xfrm>
              <a:off x="672884" y="6257292"/>
              <a:ext cx="1249500" cy="6249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12ca3</a:t>
              </a:r>
              <a:endParaRPr sz="2200" b="0" i="0" u="none" strike="noStrike" cap="none">
                <a:solidFill>
                  <a:srgbClr val="000000"/>
                </a:solidFill>
                <a:latin typeface="Open Sans"/>
                <a:ea typeface="Open Sans"/>
                <a:cs typeface="Open Sans"/>
                <a:sym typeface="Open Sans"/>
              </a:endParaRPr>
            </a:p>
          </p:txBody>
        </p:sp>
        <p:sp>
          <p:nvSpPr>
            <p:cNvPr id="1167" name="Google Shape;1167;p79"/>
            <p:cNvSpPr/>
            <p:nvPr/>
          </p:nvSpPr>
          <p:spPr>
            <a:xfrm>
              <a:off x="2766385" y="6257292"/>
              <a:ext cx="1249500" cy="6249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96df2</a:t>
              </a:r>
              <a:endParaRPr sz="2200" b="0" i="0" u="none" strike="noStrike" cap="none">
                <a:solidFill>
                  <a:srgbClr val="000000"/>
                </a:solidFill>
                <a:latin typeface="Open Sans"/>
                <a:ea typeface="Open Sans"/>
                <a:cs typeface="Open Sans"/>
                <a:sym typeface="Open Sans"/>
              </a:endParaRPr>
            </a:p>
          </p:txBody>
        </p:sp>
        <p:sp>
          <p:nvSpPr>
            <p:cNvPr id="1168" name="Google Shape;1168;p79"/>
            <p:cNvSpPr/>
            <p:nvPr/>
          </p:nvSpPr>
          <p:spPr>
            <a:xfrm>
              <a:off x="4909146" y="6257291"/>
              <a:ext cx="1249500" cy="624900"/>
            </a:xfrm>
            <a:prstGeom prst="roundRect">
              <a:avLst>
                <a:gd name="adj" fmla="val 16667"/>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3rbc4</a:t>
              </a:r>
              <a:endParaRPr sz="2200" b="0" i="0" u="none" strike="noStrike" cap="none">
                <a:solidFill>
                  <a:srgbClr val="000000"/>
                </a:solidFill>
                <a:latin typeface="Open Sans"/>
                <a:ea typeface="Open Sans"/>
                <a:cs typeface="Open Sans"/>
                <a:sym typeface="Open Sans"/>
              </a:endParaRPr>
            </a:p>
          </p:txBody>
        </p:sp>
        <p:cxnSp>
          <p:nvCxnSpPr>
            <p:cNvPr id="1169" name="Google Shape;1169;p79"/>
            <p:cNvCxnSpPr/>
            <p:nvPr/>
          </p:nvCxnSpPr>
          <p:spPr>
            <a:xfrm rot="10800000">
              <a:off x="1922482" y="6583152"/>
              <a:ext cx="867900" cy="0"/>
            </a:xfrm>
            <a:prstGeom prst="straightConnector1">
              <a:avLst/>
            </a:prstGeom>
            <a:noFill/>
            <a:ln w="38100" cap="flat" cmpd="sng">
              <a:solidFill>
                <a:srgbClr val="5597D3"/>
              </a:solidFill>
              <a:prstDash val="solid"/>
              <a:round/>
              <a:headEnd type="none" w="sm" len="sm"/>
              <a:tailEnd type="triangle" w="med" len="med"/>
            </a:ln>
          </p:spPr>
        </p:cxnSp>
        <p:cxnSp>
          <p:nvCxnSpPr>
            <p:cNvPr id="1170" name="Google Shape;1170;p79"/>
            <p:cNvCxnSpPr/>
            <p:nvPr/>
          </p:nvCxnSpPr>
          <p:spPr>
            <a:xfrm rot="10800000">
              <a:off x="4010631" y="6593738"/>
              <a:ext cx="867900" cy="0"/>
            </a:xfrm>
            <a:prstGeom prst="straightConnector1">
              <a:avLst/>
            </a:prstGeom>
            <a:noFill/>
            <a:ln w="38100" cap="flat" cmpd="sng">
              <a:solidFill>
                <a:srgbClr val="5597D3"/>
              </a:solidFill>
              <a:prstDash val="solid"/>
              <a:round/>
              <a:headEnd type="none" w="sm" len="sm"/>
              <a:tailEnd type="triangle" w="med" len="med"/>
            </a:ln>
          </p:spPr>
        </p:cxnSp>
        <p:cxnSp>
          <p:nvCxnSpPr>
            <p:cNvPr id="1171" name="Google Shape;1171;p79"/>
            <p:cNvCxnSpPr/>
            <p:nvPr/>
          </p:nvCxnSpPr>
          <p:spPr>
            <a:xfrm>
              <a:off x="5533651" y="5544280"/>
              <a:ext cx="0" cy="702300"/>
            </a:xfrm>
            <a:prstGeom prst="straightConnector1">
              <a:avLst/>
            </a:prstGeom>
            <a:noFill/>
            <a:ln w="38100" cap="flat" cmpd="sng">
              <a:solidFill>
                <a:srgbClr val="5597D3"/>
              </a:solidFill>
              <a:prstDash val="solid"/>
              <a:round/>
              <a:headEnd type="none" w="sm" len="sm"/>
              <a:tailEnd type="triangle" w="med" len="med"/>
            </a:ln>
          </p:spPr>
        </p:cxnSp>
        <p:sp>
          <p:nvSpPr>
            <p:cNvPr id="1172" name="Google Shape;1172;p79"/>
            <p:cNvSpPr/>
            <p:nvPr/>
          </p:nvSpPr>
          <p:spPr>
            <a:xfrm>
              <a:off x="4702015" y="4864979"/>
              <a:ext cx="1663200" cy="62490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Master</a:t>
              </a:r>
              <a:endParaRPr sz="2200" b="0" i="0" u="none" strike="noStrike" cap="none">
                <a:solidFill>
                  <a:srgbClr val="000000"/>
                </a:solidFill>
                <a:latin typeface="Open Sans"/>
                <a:ea typeface="Open Sans"/>
                <a:cs typeface="Open Sans"/>
                <a:sym typeface="Open Sans"/>
              </a:endParaRPr>
            </a:p>
          </p:txBody>
        </p:sp>
        <p:cxnSp>
          <p:nvCxnSpPr>
            <p:cNvPr id="1173" name="Google Shape;1173;p79"/>
            <p:cNvCxnSpPr/>
            <p:nvPr/>
          </p:nvCxnSpPr>
          <p:spPr>
            <a:xfrm rot="10800000">
              <a:off x="5533650" y="6964104"/>
              <a:ext cx="0" cy="702300"/>
            </a:xfrm>
            <a:prstGeom prst="straightConnector1">
              <a:avLst/>
            </a:prstGeom>
            <a:noFill/>
            <a:ln w="38100" cap="flat" cmpd="sng">
              <a:solidFill>
                <a:srgbClr val="5597D3"/>
              </a:solidFill>
              <a:prstDash val="solid"/>
              <a:round/>
              <a:headEnd type="none" w="sm" len="sm"/>
              <a:tailEnd type="triangle" w="med" len="med"/>
            </a:ln>
          </p:spPr>
        </p:cxnSp>
        <p:sp>
          <p:nvSpPr>
            <p:cNvPr id="1174" name="Google Shape;1174;p79"/>
            <p:cNvSpPr/>
            <p:nvPr/>
          </p:nvSpPr>
          <p:spPr>
            <a:xfrm>
              <a:off x="4560122" y="7693441"/>
              <a:ext cx="1942800" cy="624900"/>
            </a:xfrm>
            <a:prstGeom prst="roundRect">
              <a:avLst>
                <a:gd name="adj" fmla="val 16667"/>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New_Branch</a:t>
              </a:r>
              <a:endParaRPr sz="2200" b="0" i="0" u="none" strike="noStrike" cap="none">
                <a:solidFill>
                  <a:schemeClr val="lt1"/>
                </a:solidFill>
                <a:latin typeface="Open Sans"/>
                <a:ea typeface="Open Sans"/>
                <a:cs typeface="Open Sans"/>
                <a:sym typeface="Open Sans"/>
              </a:endParaRPr>
            </a:p>
          </p:txBody>
        </p:sp>
        <p:cxnSp>
          <p:nvCxnSpPr>
            <p:cNvPr id="1175" name="Google Shape;1175;p79"/>
            <p:cNvCxnSpPr/>
            <p:nvPr/>
          </p:nvCxnSpPr>
          <p:spPr>
            <a:xfrm>
              <a:off x="5533650" y="4144033"/>
              <a:ext cx="0" cy="702300"/>
            </a:xfrm>
            <a:prstGeom prst="straightConnector1">
              <a:avLst/>
            </a:prstGeom>
            <a:noFill/>
            <a:ln w="38100" cap="flat" cmpd="sng">
              <a:solidFill>
                <a:srgbClr val="5597D3"/>
              </a:solidFill>
              <a:prstDash val="solid"/>
              <a:round/>
              <a:headEnd type="none" w="sm" len="sm"/>
              <a:tailEnd type="triangle" w="med" len="med"/>
            </a:ln>
          </p:spPr>
        </p:cxnSp>
        <p:sp>
          <p:nvSpPr>
            <p:cNvPr id="1176" name="Google Shape;1176;p79"/>
            <p:cNvSpPr/>
            <p:nvPr/>
          </p:nvSpPr>
          <p:spPr>
            <a:xfrm>
              <a:off x="4702015" y="3477497"/>
              <a:ext cx="1663200" cy="624900"/>
            </a:xfrm>
            <a:prstGeom prst="roundRect">
              <a:avLst>
                <a:gd name="adj" fmla="val 16667"/>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HEAD</a:t>
              </a:r>
              <a:endParaRPr sz="2200" b="0" i="0" u="none" strike="noStrike" cap="none">
                <a:solidFill>
                  <a:srgbClr val="000000"/>
                </a:solidFill>
                <a:latin typeface="Open Sans"/>
                <a:ea typeface="Open Sans"/>
                <a:cs typeface="Open Sans"/>
                <a:sym typeface="Open Sans"/>
              </a:endParaRPr>
            </a:p>
          </p:txBody>
        </p:sp>
      </p:grpSp>
      <p:sp>
        <p:nvSpPr>
          <p:cNvPr id="1177" name="Google Shape;1177;p79"/>
          <p:cNvSpPr/>
          <p:nvPr/>
        </p:nvSpPr>
        <p:spPr>
          <a:xfrm>
            <a:off x="6014265" y="2140659"/>
            <a:ext cx="4242000" cy="846300"/>
          </a:xfrm>
          <a:prstGeom prst="roundRect">
            <a:avLst>
              <a:gd name="adj" fmla="val 16667"/>
            </a:avLst>
          </a:prstGeom>
          <a:solidFill>
            <a:srgbClr val="3A405A"/>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Git checkout </a:t>
            </a:r>
            <a:r>
              <a:rPr lang="en-US" sz="2200" b="1" i="0" u="none" strike="noStrike" cap="none" err="1">
                <a:solidFill>
                  <a:schemeClr val="lt1"/>
                </a:solidFill>
                <a:latin typeface="Open Sans"/>
                <a:ea typeface="Open Sans"/>
                <a:cs typeface="Open Sans"/>
                <a:sym typeface="Open Sans"/>
              </a:rPr>
              <a:t>New_Branch</a:t>
            </a:r>
            <a:endParaRPr sz="2200" b="0" i="0" u="none" strike="noStrike" cap="none">
              <a:solidFill>
                <a:schemeClr val="lt1"/>
              </a:solidFill>
              <a:latin typeface="Open Sans"/>
              <a:ea typeface="Open Sans"/>
              <a:cs typeface="Open Sans"/>
              <a:sym typeface="Open Sans"/>
            </a:endParaRPr>
          </a:p>
        </p:txBody>
      </p:sp>
      <p:sp>
        <p:nvSpPr>
          <p:cNvPr id="1178" name="Google Shape;1178;p79"/>
          <p:cNvSpPr/>
          <p:nvPr/>
        </p:nvSpPr>
        <p:spPr>
          <a:xfrm>
            <a:off x="2017130" y="7726604"/>
            <a:ext cx="23952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Before Switching</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179" name="Google Shape;1179;p79"/>
          <p:cNvSpPr/>
          <p:nvPr/>
        </p:nvSpPr>
        <p:spPr>
          <a:xfrm>
            <a:off x="9716016" y="7726604"/>
            <a:ext cx="21612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After Switching</a:t>
            </a:r>
            <a:endParaRPr sz="2200" b="0" i="0" u="none" strike="noStrike" cap="none">
              <a:solidFill>
                <a:schemeClr val="tx1">
                  <a:lumMod val="75000"/>
                  <a:lumOff val="25000"/>
                </a:schemeClr>
              </a:solidFill>
              <a:latin typeface="Open Sans"/>
              <a:ea typeface="Open Sans"/>
              <a:cs typeface="Open Sans"/>
              <a:sym typeface="Open Sans"/>
            </a:endParaRPr>
          </a:p>
        </p:txBody>
      </p:sp>
      <p:grpSp>
        <p:nvGrpSpPr>
          <p:cNvPr id="1180" name="Google Shape;1180;p79"/>
          <p:cNvGrpSpPr/>
          <p:nvPr/>
        </p:nvGrpSpPr>
        <p:grpSpPr>
          <a:xfrm>
            <a:off x="2616680" y="1221026"/>
            <a:ext cx="11082900" cy="763800"/>
            <a:chOff x="2681720" y="1234629"/>
            <a:chExt cx="11082900" cy="763800"/>
          </a:xfrm>
        </p:grpSpPr>
        <p:sp>
          <p:nvSpPr>
            <p:cNvPr id="1181" name="Google Shape;1181;p79"/>
            <p:cNvSpPr/>
            <p:nvPr/>
          </p:nvSpPr>
          <p:spPr>
            <a:xfrm>
              <a:off x="3171140" y="1394158"/>
              <a:ext cx="10528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Git checkout &lt;existing branch&gt;</a:t>
              </a:r>
              <a:r>
                <a:rPr lang="en-US" sz="2200" b="0" i="0" u="none" strike="noStrike" cap="none">
                  <a:solidFill>
                    <a:schemeClr val="tx1">
                      <a:lumMod val="75000"/>
                      <a:lumOff val="25000"/>
                    </a:schemeClr>
                  </a:solidFill>
                  <a:latin typeface="Open Sans"/>
                  <a:ea typeface="Open Sans"/>
                  <a:cs typeface="Open Sans"/>
                  <a:sym typeface="Open Sans"/>
                </a:rPr>
                <a:t> can be used to switch to an existing branch.</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182" name="Google Shape;1182;p79"/>
            <p:cNvSpPr/>
            <p:nvPr/>
          </p:nvSpPr>
          <p:spPr>
            <a:xfrm>
              <a:off x="2681720" y="1234629"/>
              <a:ext cx="11082900" cy="763800"/>
            </a:xfrm>
            <a:prstGeom prst="roundRect">
              <a:avLst>
                <a:gd name="adj" fmla="val 21376"/>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C05B3878-3CFD-62EB-DC3D-63933C4BE94F}"/>
              </a:ext>
            </a:extLst>
          </p:cNvPr>
          <p:cNvSpPr/>
          <p:nvPr/>
        </p:nvSpPr>
        <p:spPr>
          <a:xfrm>
            <a:off x="5308600" y="816324"/>
            <a:ext cx="56357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9" name="Google Shape;1189;p8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a:solidFill>
                  <a:schemeClr val="lt1"/>
                </a:solidFill>
                <a:latin typeface="Open Sans"/>
                <a:ea typeface="Open Sans"/>
                <a:cs typeface="Open Sans"/>
                <a:sym typeface="Open Sans"/>
              </a:rPr>
              <a:t>Switching Branches in Git</a:t>
            </a:r>
            <a:endParaRPr>
              <a:solidFill>
                <a:schemeClr val="lt1"/>
              </a:solidFill>
            </a:endParaRPr>
          </a:p>
        </p:txBody>
      </p:sp>
      <p:sp>
        <p:nvSpPr>
          <p:cNvPr id="1190" name="Google Shape;1190;p80"/>
          <p:cNvSpPr txBox="1"/>
          <p:nvPr/>
        </p:nvSpPr>
        <p:spPr>
          <a:xfrm>
            <a:off x="12930250" y="180495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15 Min.</a:t>
            </a:r>
            <a:endParaRPr sz="2200" b="1" i="0" u="none" strike="noStrike" cap="none">
              <a:solidFill>
                <a:srgbClr val="3F3F3F"/>
              </a:solidFill>
              <a:latin typeface="Open Sans"/>
              <a:ea typeface="Open Sans"/>
              <a:cs typeface="Open Sans"/>
              <a:sym typeface="Open Sans"/>
            </a:endParaRPr>
          </a:p>
        </p:txBody>
      </p:sp>
      <p:sp>
        <p:nvSpPr>
          <p:cNvPr id="4" name="Text Placeholder 2">
            <a:extLst>
              <a:ext uri="{FF2B5EF4-FFF2-40B4-BE49-F238E27FC236}">
                <a16:creationId xmlns:a16="http://schemas.microsoft.com/office/drawing/2014/main" id="{9DD3087C-9D58-C60D-BEAB-F4A47531B6CA}"/>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given a project and while working in your local repository, you wish to checkout and work on branch code rather than the main code line. You have to switch over to the new branch and add commit to it.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Source Code Management</a:t>
            </a:r>
            <a:endParaRPr dirty="0"/>
          </a:p>
        </p:txBody>
      </p:sp>
      <p:sp>
        <p:nvSpPr>
          <p:cNvPr id="274" name="Google Shape;274;p5"/>
          <p:cNvSpPr/>
          <p:nvPr/>
        </p:nvSpPr>
        <p:spPr>
          <a:xfrm>
            <a:off x="1854250" y="1778026"/>
            <a:ext cx="12547500" cy="987600"/>
          </a:xfrm>
          <a:prstGeom prst="roundRect">
            <a:avLst>
              <a:gd name="adj" fmla="val 16667"/>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The process of monitoring and managing modifications to a software application's source code is known as SCM (Source Code Management).</a:t>
            </a:r>
            <a:endParaRPr sz="2200" b="0" i="0" u="none" strike="noStrike" cap="none" dirty="0">
              <a:solidFill>
                <a:srgbClr val="3F3F3F"/>
              </a:solidFill>
              <a:latin typeface="Open Sans"/>
              <a:ea typeface="Open Sans"/>
              <a:cs typeface="Open Sans"/>
              <a:sym typeface="Open Sans"/>
            </a:endParaRPr>
          </a:p>
        </p:txBody>
      </p:sp>
      <p:sp>
        <p:nvSpPr>
          <p:cNvPr id="275" name="Google Shape;275;p5"/>
          <p:cNvSpPr/>
          <p:nvPr/>
        </p:nvSpPr>
        <p:spPr>
          <a:xfrm>
            <a:off x="1948070" y="4472609"/>
            <a:ext cx="12313796" cy="2927392"/>
          </a:xfrm>
          <a:prstGeom prst="roundRect">
            <a:avLst>
              <a:gd name="adj" fmla="val 16667"/>
            </a:avLst>
          </a:prstGeom>
          <a:noFill/>
          <a:ln w="1905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
          <p:cNvSpPr/>
          <p:nvPr/>
        </p:nvSpPr>
        <p:spPr>
          <a:xfrm>
            <a:off x="2357531" y="4168168"/>
            <a:ext cx="1717927" cy="489633"/>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
          <p:cNvSpPr txBox="1"/>
          <p:nvPr/>
        </p:nvSpPr>
        <p:spPr>
          <a:xfrm>
            <a:off x="2548224" y="4196589"/>
            <a:ext cx="1475997" cy="6338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FFFFFF"/>
                </a:solidFill>
                <a:latin typeface="Open Sans"/>
                <a:ea typeface="Open Sans"/>
                <a:cs typeface="Open Sans"/>
                <a:sym typeface="Open Sans"/>
              </a:rPr>
              <a:t>Purpose</a:t>
            </a:r>
            <a:endParaRPr sz="2200" b="1" i="0" u="none" strike="noStrike" cap="none">
              <a:solidFill>
                <a:srgbClr val="FFFFFF"/>
              </a:solidFill>
              <a:latin typeface="Open Sans"/>
              <a:ea typeface="Open Sans"/>
              <a:cs typeface="Open Sans"/>
              <a:sym typeface="Open Sans"/>
            </a:endParaRPr>
          </a:p>
        </p:txBody>
      </p:sp>
      <p:sp>
        <p:nvSpPr>
          <p:cNvPr id="278" name="Google Shape;278;p5"/>
          <p:cNvSpPr txBox="1"/>
          <p:nvPr/>
        </p:nvSpPr>
        <p:spPr>
          <a:xfrm>
            <a:off x="2337654" y="4911741"/>
            <a:ext cx="12241786" cy="231509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SCM is used to track modifications to a source code repository.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It tracks a running history of changes to a code base and helps resolve conflicts when merging updates from multiple contributors.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It is also synonymous with Version control. </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520C3991-65D5-BAF6-68DE-B4DDD27424D7}"/>
              </a:ext>
            </a:extLst>
          </p:cNvPr>
          <p:cNvSpPr/>
          <p:nvPr/>
        </p:nvSpPr>
        <p:spPr>
          <a:xfrm>
            <a:off x="5245100" y="816324"/>
            <a:ext cx="5780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8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1196" name="Google Shape;1196;p81"/>
          <p:cNvSpPr txBox="1"/>
          <p:nvPr/>
        </p:nvSpPr>
        <p:spPr>
          <a:xfrm>
            <a:off x="2133600" y="2057400"/>
            <a:ext cx="7074000" cy="4494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Steps to switching branches in Git: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 Create a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Switch to the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file and commit the changes.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Check the status of the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Switch back to the main branch.</a:t>
            </a: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12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03C34794-B8D7-05A0-54A1-CAFDC9453CA7}"/>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82"/>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sym typeface="Open Sans"/>
              </a:rPr>
              <a:t>Merging Branches in Git</a:t>
            </a:r>
          </a:p>
          <a:p>
            <a:pPr lvl="0"/>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83"/>
          <p:cNvSpPr/>
          <p:nvPr/>
        </p:nvSpPr>
        <p:spPr>
          <a:xfrm>
            <a:off x="1917015" y="1749122"/>
            <a:ext cx="12985455" cy="1629598"/>
          </a:xfrm>
          <a:prstGeom prst="roundRect">
            <a:avLst>
              <a:gd name="adj" fmla="val 8992"/>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8" name="Google Shape;1208;p83"/>
          <p:cNvSpPr/>
          <p:nvPr/>
        </p:nvSpPr>
        <p:spPr>
          <a:xfrm>
            <a:off x="1912357" y="1928090"/>
            <a:ext cx="12899584" cy="1107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Merging is Git's way of putting a forked history back together again. </a:t>
            </a:r>
            <a:endParaRPr sz="1400" b="0" i="0" u="none" strike="noStrike" cap="none">
              <a:solidFill>
                <a:schemeClr val="tx1">
                  <a:lumMod val="75000"/>
                  <a:lumOff val="25000"/>
                </a:schemeClr>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a:t>
            </a:r>
            <a:r>
              <a:rPr lang="en-US" sz="2200" b="1" i="0" u="none" strike="noStrike" cap="none">
                <a:solidFill>
                  <a:schemeClr val="tx1">
                    <a:lumMod val="75000"/>
                    <a:lumOff val="25000"/>
                  </a:schemeClr>
                </a:solidFill>
                <a:latin typeface="Open Sans"/>
                <a:ea typeface="Open Sans"/>
                <a:cs typeface="Open Sans"/>
                <a:sym typeface="Open Sans"/>
              </a:rPr>
              <a:t>git merge</a:t>
            </a:r>
            <a:r>
              <a:rPr lang="en-US" sz="2200" b="0" i="0" u="none" strike="noStrike" cap="none">
                <a:solidFill>
                  <a:schemeClr val="tx1">
                    <a:lumMod val="75000"/>
                    <a:lumOff val="25000"/>
                  </a:schemeClr>
                </a:solidFill>
                <a:latin typeface="Open Sans"/>
                <a:ea typeface="Open Sans"/>
                <a:cs typeface="Open Sans"/>
                <a:sym typeface="Open Sans"/>
              </a:rPr>
              <a:t> command takes the independent lines of development created by git branch and integrates them into a single branch.</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209" name="Google Shape;1209;p8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Merging Branches in Git</a:t>
            </a:r>
            <a:endParaRPr dirty="0"/>
          </a:p>
        </p:txBody>
      </p:sp>
      <p:sp>
        <p:nvSpPr>
          <p:cNvPr id="1210" name="Google Shape;1210;p83"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83"/>
          <p:cNvSpPr/>
          <p:nvPr/>
        </p:nvSpPr>
        <p:spPr>
          <a:xfrm>
            <a:off x="4998765" y="4991332"/>
            <a:ext cx="7047000" cy="882900"/>
          </a:xfrm>
          <a:prstGeom prst="roundRect">
            <a:avLst>
              <a:gd name="adj" fmla="val 14233"/>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212" name="Google Shape;1212;p83"/>
          <p:cNvSpPr/>
          <p:nvPr/>
        </p:nvSpPr>
        <p:spPr>
          <a:xfrm>
            <a:off x="4998765" y="6639613"/>
            <a:ext cx="7047000" cy="882900"/>
          </a:xfrm>
          <a:prstGeom prst="roundRect">
            <a:avLst>
              <a:gd name="adj" fmla="val 14233"/>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nvGrpSpPr>
          <p:cNvPr id="1213" name="Google Shape;1213;p83"/>
          <p:cNvGrpSpPr/>
          <p:nvPr/>
        </p:nvGrpSpPr>
        <p:grpSpPr>
          <a:xfrm>
            <a:off x="4291841" y="4813328"/>
            <a:ext cx="10520100" cy="2885952"/>
            <a:chOff x="1885229" y="1842652"/>
            <a:chExt cx="10520100" cy="2885952"/>
          </a:xfrm>
        </p:grpSpPr>
        <p:sp>
          <p:nvSpPr>
            <p:cNvPr id="1214" name="Google Shape;1214;p83"/>
            <p:cNvSpPr/>
            <p:nvPr/>
          </p:nvSpPr>
          <p:spPr>
            <a:xfrm>
              <a:off x="2371435" y="1974273"/>
              <a:ext cx="9910500" cy="956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1215" name="Google Shape;1215;p83"/>
            <p:cNvSpPr/>
            <p:nvPr/>
          </p:nvSpPr>
          <p:spPr>
            <a:xfrm>
              <a:off x="3818392" y="2244429"/>
              <a:ext cx="5509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Switch to the branch you want to merge </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216" name="Google Shape;1216;p83" descr="Image result for merge "/>
            <p:cNvPicPr preferRelativeResize="0"/>
            <p:nvPr/>
          </p:nvPicPr>
          <p:blipFill rotWithShape="1">
            <a:blip r:embed="rId3">
              <a:alphaModFix/>
            </a:blip>
            <a:srcRect/>
            <a:stretch/>
          </p:blipFill>
          <p:spPr>
            <a:xfrm>
              <a:off x="1885229" y="1842652"/>
              <a:ext cx="1219200" cy="1219201"/>
            </a:xfrm>
            <a:prstGeom prst="rect">
              <a:avLst/>
            </a:prstGeom>
            <a:noFill/>
            <a:ln>
              <a:noFill/>
            </a:ln>
          </p:spPr>
        </p:pic>
        <p:sp>
          <p:nvSpPr>
            <p:cNvPr id="1217" name="Google Shape;1217;p83"/>
            <p:cNvSpPr/>
            <p:nvPr/>
          </p:nvSpPr>
          <p:spPr>
            <a:xfrm>
              <a:off x="2494829" y="3641021"/>
              <a:ext cx="9910500" cy="956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pic>
          <p:nvPicPr>
            <p:cNvPr id="1218" name="Google Shape;1218;p83" descr="Image result for merge "/>
            <p:cNvPicPr preferRelativeResize="0"/>
            <p:nvPr/>
          </p:nvPicPr>
          <p:blipFill rotWithShape="1">
            <a:blip r:embed="rId3">
              <a:alphaModFix/>
            </a:blip>
            <a:srcRect/>
            <a:stretch/>
          </p:blipFill>
          <p:spPr>
            <a:xfrm>
              <a:off x="1885229" y="3509403"/>
              <a:ext cx="1219200" cy="1219201"/>
            </a:xfrm>
            <a:prstGeom prst="rect">
              <a:avLst/>
            </a:prstGeom>
            <a:noFill/>
            <a:ln>
              <a:noFill/>
            </a:ln>
          </p:spPr>
        </p:pic>
        <p:sp>
          <p:nvSpPr>
            <p:cNvPr id="1219" name="Google Shape;1219;p83"/>
            <p:cNvSpPr/>
            <p:nvPr/>
          </p:nvSpPr>
          <p:spPr>
            <a:xfrm>
              <a:off x="3833442" y="3875719"/>
              <a:ext cx="53688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Execute: </a:t>
              </a:r>
              <a:r>
                <a:rPr lang="en-US" sz="2200" b="1" i="0" u="none" strike="noStrike" cap="none">
                  <a:solidFill>
                    <a:schemeClr val="tx1">
                      <a:lumMod val="75000"/>
                      <a:lumOff val="25000"/>
                    </a:schemeClr>
                  </a:solidFill>
                  <a:latin typeface="Open Sans"/>
                  <a:ea typeface="Open Sans"/>
                  <a:cs typeface="Open Sans"/>
                  <a:sym typeface="Open Sans"/>
                </a:rPr>
                <a:t>$ git merge &lt;branch name&gt;</a:t>
              </a:r>
              <a:r>
                <a:rPr lang="en-US" sz="2200" b="0" i="0" u="none" strike="noStrike" cap="none">
                  <a:solidFill>
                    <a:schemeClr val="tx1">
                      <a:lumMod val="75000"/>
                      <a:lumOff val="25000"/>
                    </a:schemeClr>
                  </a:solidFill>
                  <a:latin typeface="Open Sans"/>
                  <a:ea typeface="Open Sans"/>
                  <a:cs typeface="Open Sans"/>
                  <a:sym typeface="Open Sans"/>
                </a:rPr>
                <a:t> </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1220" name="Google Shape;1220;p83"/>
          <p:cNvSpPr txBox="1"/>
          <p:nvPr/>
        </p:nvSpPr>
        <p:spPr>
          <a:xfrm>
            <a:off x="5307980" y="3880624"/>
            <a:ext cx="5085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merge branches:</a:t>
            </a:r>
            <a:endParaRPr sz="2200" b="1"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549AD075-4362-C0D6-9694-3571C60C7031}"/>
              </a:ext>
            </a:extLst>
          </p:cNvPr>
          <p:cNvSpPr/>
          <p:nvPr/>
        </p:nvSpPr>
        <p:spPr>
          <a:xfrm>
            <a:off x="5486400" y="816324"/>
            <a:ext cx="5298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Merging Branches in Git</a:t>
            </a:r>
            <a:endParaRPr dirty="0"/>
          </a:p>
        </p:txBody>
      </p:sp>
      <p:sp>
        <p:nvSpPr>
          <p:cNvPr id="1227" name="Google Shape;1227;p84"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8" name="Google Shape;1228;p84"/>
          <p:cNvGrpSpPr/>
          <p:nvPr/>
        </p:nvGrpSpPr>
        <p:grpSpPr>
          <a:xfrm>
            <a:off x="1912357" y="1749122"/>
            <a:ext cx="12970944" cy="1437900"/>
            <a:chOff x="1245476" y="3358055"/>
            <a:chExt cx="14267896" cy="1437900"/>
          </a:xfrm>
        </p:grpSpPr>
        <p:sp>
          <p:nvSpPr>
            <p:cNvPr id="1229" name="Google Shape;1229;p84"/>
            <p:cNvSpPr/>
            <p:nvPr/>
          </p:nvSpPr>
          <p:spPr>
            <a:xfrm>
              <a:off x="1245476" y="3537023"/>
              <a:ext cx="14189401" cy="11079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Git merge will combine multiple sequences of commits into one unified history. In most of the cases, git merge is used to combine two branches</a:t>
              </a: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230" name="Google Shape;1230;p84"/>
            <p:cNvSpPr/>
            <p:nvPr/>
          </p:nvSpPr>
          <p:spPr>
            <a:xfrm>
              <a:off x="1292772" y="3358055"/>
              <a:ext cx="14220600" cy="1437900"/>
            </a:xfrm>
            <a:prstGeom prst="roundRect">
              <a:avLst>
                <a:gd name="adj" fmla="val 8992"/>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9197B5FA-EDF7-BE49-43AD-BCA06598206F}"/>
              </a:ext>
            </a:extLst>
          </p:cNvPr>
          <p:cNvGrpSpPr/>
          <p:nvPr/>
        </p:nvGrpSpPr>
        <p:grpSpPr>
          <a:xfrm>
            <a:off x="3484044" y="4228235"/>
            <a:ext cx="9287913" cy="3620857"/>
            <a:chOff x="2728506" y="4520335"/>
            <a:chExt cx="9287913" cy="3620857"/>
          </a:xfrm>
        </p:grpSpPr>
        <p:pic>
          <p:nvPicPr>
            <p:cNvPr id="1231" name="Google Shape;1231;p84"/>
            <p:cNvPicPr preferRelativeResize="0"/>
            <p:nvPr/>
          </p:nvPicPr>
          <p:blipFill rotWithShape="1">
            <a:blip r:embed="rId3"/>
            <a:stretch/>
          </p:blipFill>
          <p:spPr>
            <a:xfrm>
              <a:off x="2728506" y="4520335"/>
              <a:ext cx="3800475" cy="2695575"/>
            </a:xfrm>
            <a:prstGeom prst="rect">
              <a:avLst/>
            </a:prstGeom>
          </p:spPr>
        </p:pic>
        <p:pic>
          <p:nvPicPr>
            <p:cNvPr id="1232" name="Google Shape;1232;p84"/>
            <p:cNvPicPr preferRelativeResize="0"/>
            <p:nvPr/>
          </p:nvPicPr>
          <p:blipFill rotWithShape="1">
            <a:blip r:embed="rId4"/>
            <a:stretch/>
          </p:blipFill>
          <p:spPr>
            <a:xfrm>
              <a:off x="7853994" y="4572000"/>
              <a:ext cx="4162425" cy="2352675"/>
            </a:xfrm>
            <a:prstGeom prst="rect">
              <a:avLst/>
            </a:prstGeom>
          </p:spPr>
        </p:pic>
        <p:sp>
          <p:nvSpPr>
            <p:cNvPr id="1233" name="Google Shape;1233;p84"/>
            <p:cNvSpPr/>
            <p:nvPr/>
          </p:nvSpPr>
          <p:spPr>
            <a:xfrm>
              <a:off x="3311443" y="7371692"/>
              <a:ext cx="26346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Before Merging</a:t>
              </a:r>
              <a:endParaRPr sz="2200" b="0" i="0" u="none" strike="noStrike" cap="none">
                <a:solidFill>
                  <a:schemeClr val="tx1">
                    <a:lumMod val="75000"/>
                    <a:lumOff val="25000"/>
                  </a:schemeClr>
                </a:solidFill>
                <a:latin typeface="Open Sans"/>
                <a:ea typeface="Open Sans"/>
                <a:cs typeface="Open Sans"/>
                <a:sym typeface="Open Sans"/>
              </a:endParaRPr>
            </a:p>
          </p:txBody>
        </p:sp>
        <p:sp>
          <p:nvSpPr>
            <p:cNvPr id="1234" name="Google Shape;1234;p84"/>
            <p:cNvSpPr/>
            <p:nvPr/>
          </p:nvSpPr>
          <p:spPr>
            <a:xfrm>
              <a:off x="8746606" y="7371692"/>
              <a:ext cx="23772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tx1">
                      <a:lumMod val="75000"/>
                      <a:lumOff val="25000"/>
                    </a:schemeClr>
                  </a:solidFill>
                  <a:latin typeface="Open Sans"/>
                  <a:ea typeface="Open Sans"/>
                  <a:cs typeface="Open Sans"/>
                  <a:sym typeface="Open Sans"/>
                </a:rPr>
                <a:t>After Merging</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6" name="Brandline_LVC">
            <a:extLst>
              <a:ext uri="{FF2B5EF4-FFF2-40B4-BE49-F238E27FC236}">
                <a16:creationId xmlns:a16="http://schemas.microsoft.com/office/drawing/2014/main" id="{68581F69-AF67-17B4-7057-5BB8679ED0AA}"/>
              </a:ext>
            </a:extLst>
          </p:cNvPr>
          <p:cNvSpPr/>
          <p:nvPr/>
        </p:nvSpPr>
        <p:spPr>
          <a:xfrm>
            <a:off x="5486400" y="816324"/>
            <a:ext cx="5298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dirty="0"/>
              <a:t>Status of a file in Git</a:t>
            </a:r>
            <a:endParaRPr dirty="0"/>
          </a:p>
        </p:txBody>
      </p:sp>
      <p:sp>
        <p:nvSpPr>
          <p:cNvPr id="1227" name="Google Shape;1227;p84" descr="Image result for pointing hand icon"/>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8" name="Google Shape;1228;p84"/>
          <p:cNvGrpSpPr/>
          <p:nvPr/>
        </p:nvGrpSpPr>
        <p:grpSpPr>
          <a:xfrm>
            <a:off x="1098458" y="1749122"/>
            <a:ext cx="14598742" cy="1889428"/>
            <a:chOff x="1245476" y="3358055"/>
            <a:chExt cx="14267896" cy="1437900"/>
          </a:xfrm>
        </p:grpSpPr>
        <p:sp>
          <p:nvSpPr>
            <p:cNvPr id="1229" name="Google Shape;1229;p84"/>
            <p:cNvSpPr/>
            <p:nvPr/>
          </p:nvSpPr>
          <p:spPr>
            <a:xfrm>
              <a:off x="1245476" y="3537023"/>
              <a:ext cx="14189401" cy="11079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The git status command displays the current state of the repository. It enables the user to see the tracked, untracked, and changed files and changes. This command returns no commit records or information.</a:t>
              </a:r>
              <a:endParaRPr sz="2200" b="0" i="0" u="none" strike="noStrike" cap="none">
                <a:solidFill>
                  <a:srgbClr val="3F3F3F"/>
                </a:solidFill>
                <a:latin typeface="Open Sans"/>
                <a:ea typeface="Open Sans"/>
                <a:cs typeface="Open Sans"/>
                <a:sym typeface="Open Sans"/>
              </a:endParaRPr>
            </a:p>
          </p:txBody>
        </p:sp>
        <p:sp>
          <p:nvSpPr>
            <p:cNvPr id="1230" name="Google Shape;1230;p84"/>
            <p:cNvSpPr/>
            <p:nvPr/>
          </p:nvSpPr>
          <p:spPr>
            <a:xfrm>
              <a:off x="1292772" y="3358055"/>
              <a:ext cx="14220600" cy="1437900"/>
            </a:xfrm>
            <a:prstGeom prst="roundRect">
              <a:avLst>
                <a:gd name="adj" fmla="val 8992"/>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 name="Google Shape;946;p26">
            <a:extLst>
              <a:ext uri="{FF2B5EF4-FFF2-40B4-BE49-F238E27FC236}">
                <a16:creationId xmlns:a16="http://schemas.microsoft.com/office/drawing/2014/main" id="{97F1349C-2CE9-5009-844D-3B699B7E714C}"/>
              </a:ext>
            </a:extLst>
          </p:cNvPr>
          <p:cNvGrpSpPr/>
          <p:nvPr/>
        </p:nvGrpSpPr>
        <p:grpSpPr>
          <a:xfrm>
            <a:off x="5313810" y="4265061"/>
            <a:ext cx="5628380" cy="3117286"/>
            <a:chOff x="1433160" y="2978327"/>
            <a:chExt cx="5869340" cy="3221157"/>
          </a:xfrm>
        </p:grpSpPr>
        <p:sp>
          <p:nvSpPr>
            <p:cNvPr id="4" name="Google Shape;947;p26">
              <a:extLst>
                <a:ext uri="{FF2B5EF4-FFF2-40B4-BE49-F238E27FC236}">
                  <a16:creationId xmlns:a16="http://schemas.microsoft.com/office/drawing/2014/main" id="{4A3B354A-A967-9B2E-5180-4D3603600448}"/>
                </a:ext>
              </a:extLst>
            </p:cNvPr>
            <p:cNvSpPr txBox="1"/>
            <p:nvPr/>
          </p:nvSpPr>
          <p:spPr>
            <a:xfrm>
              <a:off x="3529370" y="2978327"/>
              <a:ext cx="9867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a:ea typeface="Open Sans"/>
                  <a:cs typeface="Open Sans"/>
                  <a:sym typeface="Open Sans"/>
                </a:rPr>
                <a:t>Demo-1</a:t>
              </a:r>
              <a:endParaRPr sz="1400" b="0" i="0" u="none" strike="noStrike" cap="none">
                <a:solidFill>
                  <a:srgbClr val="FFFFFF"/>
                </a:solidFill>
                <a:latin typeface="Open Sans"/>
                <a:ea typeface="Open Sans"/>
                <a:cs typeface="Open Sans"/>
                <a:sym typeface="Open Sans"/>
              </a:endParaRPr>
            </a:p>
          </p:txBody>
        </p:sp>
        <p:sp>
          <p:nvSpPr>
            <p:cNvPr id="5" name="Google Shape;948;p26">
              <a:extLst>
                <a:ext uri="{FF2B5EF4-FFF2-40B4-BE49-F238E27FC236}">
                  <a16:creationId xmlns:a16="http://schemas.microsoft.com/office/drawing/2014/main" id="{5A617919-FF4F-0683-B7A1-430358944FD5}"/>
                </a:ext>
              </a:extLst>
            </p:cNvPr>
            <p:cNvSpPr txBox="1"/>
            <p:nvPr/>
          </p:nvSpPr>
          <p:spPr>
            <a:xfrm>
              <a:off x="3714351" y="3581684"/>
              <a:ext cx="2777700" cy="261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3F3F3F"/>
                </a:solidFill>
                <a:latin typeface="Courier New"/>
                <a:ea typeface="Courier New"/>
                <a:cs typeface="Courier New"/>
                <a:sym typeface="Courier New"/>
              </a:endParaRPr>
            </a:p>
          </p:txBody>
        </p:sp>
        <p:grpSp>
          <p:nvGrpSpPr>
            <p:cNvPr id="6" name="Google Shape;949;p26">
              <a:extLst>
                <a:ext uri="{FF2B5EF4-FFF2-40B4-BE49-F238E27FC236}">
                  <a16:creationId xmlns:a16="http://schemas.microsoft.com/office/drawing/2014/main" id="{29658E24-17EE-98D1-643E-390010E01EC5}"/>
                </a:ext>
              </a:extLst>
            </p:cNvPr>
            <p:cNvGrpSpPr/>
            <p:nvPr/>
          </p:nvGrpSpPr>
          <p:grpSpPr>
            <a:xfrm>
              <a:off x="1433160" y="3018581"/>
              <a:ext cx="5869340" cy="2916379"/>
              <a:chOff x="3223425" y="2776100"/>
              <a:chExt cx="8459700" cy="2966814"/>
            </a:xfrm>
          </p:grpSpPr>
          <p:sp>
            <p:nvSpPr>
              <p:cNvPr id="7" name="Google Shape;950;p26">
                <a:extLst>
                  <a:ext uri="{FF2B5EF4-FFF2-40B4-BE49-F238E27FC236}">
                    <a16:creationId xmlns:a16="http://schemas.microsoft.com/office/drawing/2014/main" id="{3130740B-5D9C-B7AF-721B-FE750C0E3C50}"/>
                  </a:ext>
                </a:extLst>
              </p:cNvPr>
              <p:cNvSpPr/>
              <p:nvPr/>
            </p:nvSpPr>
            <p:spPr>
              <a:xfrm>
                <a:off x="3241573" y="3033475"/>
                <a:ext cx="8423400" cy="2663072"/>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Courier New"/>
                    <a:ea typeface="Courier New"/>
                    <a:cs typeface="Courier New"/>
                    <a:sym typeface="Courier New"/>
                  </a:rPr>
                  <a:t>$ git status</a:t>
                </a:r>
                <a:endParaRPr lang="en-US" sz="2000" b="0" i="0" u="none" strike="noStrike" cap="none">
                  <a:solidFill>
                    <a:srgbClr val="3F3F3F"/>
                  </a:solidFill>
                  <a:latin typeface="Courier New"/>
                  <a:ea typeface="Courier New"/>
                  <a:cs typeface="Courier New"/>
                  <a:sym typeface="Courier New"/>
                </a:endParaRPr>
              </a:p>
            </p:txBody>
          </p:sp>
          <p:sp>
            <p:nvSpPr>
              <p:cNvPr id="8" name="Google Shape;951;p26">
                <a:extLst>
                  <a:ext uri="{FF2B5EF4-FFF2-40B4-BE49-F238E27FC236}">
                    <a16:creationId xmlns:a16="http://schemas.microsoft.com/office/drawing/2014/main" id="{B2526C9B-0053-6587-5810-DC49D2040C41}"/>
                  </a:ext>
                </a:extLst>
              </p:cNvPr>
              <p:cNvSpPr/>
              <p:nvPr/>
            </p:nvSpPr>
            <p:spPr>
              <a:xfrm>
                <a:off x="3223425" y="5646914"/>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52;p26">
                <a:extLst>
                  <a:ext uri="{FF2B5EF4-FFF2-40B4-BE49-F238E27FC236}">
                    <a16:creationId xmlns:a16="http://schemas.microsoft.com/office/drawing/2014/main" id="{A90F214B-1DE9-0BE2-0374-792D8A0D7D86}"/>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b="1">
                    <a:solidFill>
                      <a:schemeClr val="bg1"/>
                    </a:solidFill>
                    <a:latin typeface="Open Sans" panose="020B0606030504020204" pitchFamily="34" charset="0"/>
                    <a:ea typeface="Open Sans" panose="020B0606030504020204" pitchFamily="34" charset="0"/>
                    <a:cs typeface="Open Sans" panose="020B0606030504020204" pitchFamily="34" charset="0"/>
                  </a:rPr>
                  <a:t>Syntax</a:t>
                </a:r>
                <a:r>
                  <a:rPr lang="en-IN"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a:t>
                </a:r>
                <a:endParaRPr sz="22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grpSp>
      <p:sp>
        <p:nvSpPr>
          <p:cNvPr id="12" name="Brandline_LVC">
            <a:extLst>
              <a:ext uri="{FF2B5EF4-FFF2-40B4-BE49-F238E27FC236}">
                <a16:creationId xmlns:a16="http://schemas.microsoft.com/office/drawing/2014/main" id="{7373B207-10AF-7D05-99B9-F7020BE695B6}"/>
              </a:ext>
            </a:extLst>
          </p:cNvPr>
          <p:cNvSpPr/>
          <p:nvPr/>
        </p:nvSpPr>
        <p:spPr>
          <a:xfrm>
            <a:off x="5892800" y="816324"/>
            <a:ext cx="4480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4038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1" name="Google Shape;1241;p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sz="2800" b="1">
                <a:solidFill>
                  <a:schemeClr val="lt1"/>
                </a:solidFill>
                <a:latin typeface="Open Sans"/>
                <a:ea typeface="Open Sans"/>
                <a:cs typeface="Open Sans"/>
                <a:sym typeface="Open Sans"/>
              </a:rPr>
              <a:t>Merging Branches in Git</a:t>
            </a:r>
            <a:endParaRPr>
              <a:solidFill>
                <a:schemeClr val="lt1"/>
              </a:solidFill>
            </a:endParaRPr>
          </a:p>
        </p:txBody>
      </p:sp>
      <p:sp>
        <p:nvSpPr>
          <p:cNvPr id="1242" name="Google Shape;1242;p85"/>
          <p:cNvSpPr txBox="1"/>
          <p:nvPr/>
        </p:nvSpPr>
        <p:spPr>
          <a:xfrm>
            <a:off x="12930250" y="180495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15 Min.</a:t>
            </a:r>
            <a:endParaRPr sz="2200" b="1" i="0" u="none" strike="noStrike" cap="none">
              <a:solidFill>
                <a:srgbClr val="3F3F3F"/>
              </a:solidFill>
              <a:latin typeface="Open Sans"/>
              <a:ea typeface="Open Sans"/>
              <a:cs typeface="Open Sans"/>
              <a:sym typeface="Open Sans"/>
            </a:endParaRPr>
          </a:p>
        </p:txBody>
      </p:sp>
      <p:sp>
        <p:nvSpPr>
          <p:cNvPr id="4" name="Text Placeholder 2">
            <a:extLst>
              <a:ext uri="{FF2B5EF4-FFF2-40B4-BE49-F238E27FC236}">
                <a16:creationId xmlns:a16="http://schemas.microsoft.com/office/drawing/2014/main" id="{EC0C80F5-F34C-87C7-EE4A-E3EC6C40CE25}"/>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given a project. You have completed working on the new merge and you are ready to merge into your master branch. </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8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1249" name="Google Shape;1249;p86"/>
          <p:cNvSpPr txBox="1"/>
          <p:nvPr/>
        </p:nvSpPr>
        <p:spPr>
          <a:xfrm>
            <a:off x="2133600" y="2057400"/>
            <a:ext cx="7074000" cy="3832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800"/>
              <a:buFont typeface="Arial"/>
              <a:buNone/>
            </a:pPr>
            <a:r>
              <a:rPr lang="en-US" sz="2200" b="1" i="0" u="none" strike="noStrike" cap="none">
                <a:solidFill>
                  <a:srgbClr val="3F3F3F"/>
                </a:solidFill>
                <a:latin typeface="Open Sans"/>
                <a:ea typeface="Open Sans"/>
                <a:cs typeface="Open Sans"/>
                <a:sym typeface="Open Sans"/>
              </a:rPr>
              <a:t>Steps to merge a branch in Git: </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new file in the new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Switch to the main branch.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000000"/>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Merge the branches.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50000"/>
              </a:lnSpc>
              <a:spcBef>
                <a:spcPts val="120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changes to the remote repository.</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4F4CD5E9-F429-0E5E-37D2-02375B4E240B}"/>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7" name="Google Shape;1241;p85">
            <a:extLst>
              <a:ext uri="{FF2B5EF4-FFF2-40B4-BE49-F238E27FC236}">
                <a16:creationId xmlns:a16="http://schemas.microsoft.com/office/drawing/2014/main" id="{EC708C89-2EE9-6EAB-AA8B-D17F3CE1B15F}"/>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a:t>Check the Status of a File</a:t>
            </a:r>
            <a:endParaRPr>
              <a:solidFill>
                <a:schemeClr val="lt1"/>
              </a:solidFill>
            </a:endParaRPr>
          </a:p>
        </p:txBody>
      </p:sp>
      <p:sp>
        <p:nvSpPr>
          <p:cNvPr id="8" name="Google Shape;1242;p85">
            <a:extLst>
              <a:ext uri="{FF2B5EF4-FFF2-40B4-BE49-F238E27FC236}">
                <a16:creationId xmlns:a16="http://schemas.microsoft.com/office/drawing/2014/main" id="{368248CE-FA65-F780-4EF2-4B4654E7D50E}"/>
              </a:ext>
            </a:extLst>
          </p:cNvPr>
          <p:cNvSpPr txBox="1"/>
          <p:nvPr/>
        </p:nvSpPr>
        <p:spPr>
          <a:xfrm>
            <a:off x="12930250" y="1804950"/>
            <a:ext cx="2710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Duration: 15 Min.</a:t>
            </a:r>
            <a:endParaRPr sz="2200" b="1" i="0" u="none" strike="noStrike" cap="none">
              <a:solidFill>
                <a:srgbClr val="3F3F3F"/>
              </a:solidFill>
              <a:latin typeface="Open Sans"/>
              <a:ea typeface="Open Sans"/>
              <a:cs typeface="Open Sans"/>
              <a:sym typeface="Open Sans"/>
            </a:endParaRPr>
          </a:p>
        </p:txBody>
      </p:sp>
      <p:sp>
        <p:nvSpPr>
          <p:cNvPr id="4" name="Text Placeholder 2">
            <a:extLst>
              <a:ext uri="{FF2B5EF4-FFF2-40B4-BE49-F238E27FC236}">
                <a16:creationId xmlns:a16="http://schemas.microsoft.com/office/drawing/2014/main" id="{3064FFB9-D574-DA2E-F3B0-1B5A9C50BE19}"/>
              </a:ext>
            </a:extLst>
          </p:cNvPr>
          <p:cNvSpPr>
            <a:spLocks noGrp="1"/>
          </p:cNvSpPr>
          <p:nvPr>
            <p:ph type="body" sz="quarter" idx="11"/>
          </p:nvPr>
        </p:nvSpPr>
        <p:spPr>
          <a:xfrm>
            <a:off x="1291857" y="2854366"/>
            <a:ext cx="13696999" cy="5389521"/>
          </a:xfrm>
        </p:spPr>
        <p:txBody>
          <a:bodyPr/>
          <a:lstStyle/>
          <a:p>
            <a:r>
              <a:rPr lang="en-US" dirty="0"/>
              <a:t>Problem Statement:</a:t>
            </a:r>
          </a:p>
          <a:p>
            <a:endParaRPr lang="en-US" dirty="0"/>
          </a:p>
          <a:p>
            <a:r>
              <a:rPr lang="en-US" dirty="0"/>
              <a:t>You are given a project to check the status of a new file in GIT. </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8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1249" name="Google Shape;1249;p86"/>
          <p:cNvSpPr txBox="1"/>
          <p:nvPr/>
        </p:nvSpPr>
        <p:spPr>
          <a:xfrm>
            <a:off x="2133600" y="2057400"/>
            <a:ext cx="7074000" cy="2728922"/>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800"/>
              <a:buFont typeface="Arial"/>
              <a:buNone/>
            </a:pPr>
            <a:r>
              <a:rPr lang="en-US" sz="2200" b="1" i="0" u="none" strike="noStrike" cap="none">
                <a:solidFill>
                  <a:srgbClr val="3F3F3F"/>
                </a:solidFill>
                <a:latin typeface="Open Sans"/>
                <a:ea typeface="Open Sans"/>
                <a:cs typeface="Open Sans"/>
                <a:sym typeface="Open Sans"/>
              </a:rPr>
              <a:t>Steps to </a:t>
            </a:r>
            <a:r>
              <a:rPr lang="en-US" sz="2200" b="1">
                <a:solidFill>
                  <a:srgbClr val="3F3F3F"/>
                </a:solidFill>
                <a:latin typeface="Open Sans"/>
                <a:ea typeface="Open Sans"/>
                <a:cs typeface="Open Sans"/>
                <a:sym typeface="Open Sans"/>
              </a:rPr>
              <a:t>be followed</a:t>
            </a:r>
            <a:r>
              <a:rPr lang="en-US" sz="2200" b="1" i="0" u="none" strike="noStrike" cap="none">
                <a:solidFill>
                  <a:srgbClr val="3F3F3F"/>
                </a:solidFill>
                <a:latin typeface="Open Sans"/>
                <a:ea typeface="Open Sans"/>
                <a:cs typeface="Open Sans"/>
                <a:sym typeface="Open Sans"/>
              </a:rPr>
              <a:t>: </a:t>
            </a:r>
          </a:p>
          <a:p>
            <a:pPr marL="342900" marR="0" lvl="0" indent="-342900" algn="l" rtl="0">
              <a:lnSpc>
                <a:spcPct val="150000"/>
              </a:lnSpc>
              <a:spcBef>
                <a:spcPts val="1000"/>
              </a:spcBef>
              <a:spcAft>
                <a:spcPts val="0"/>
              </a:spcAft>
              <a:buClr>
                <a:srgbClr val="000000"/>
              </a:buClr>
              <a:buSzPts val="28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Create a GitHub repository</a:t>
            </a:r>
          </a:p>
          <a:p>
            <a:pPr marL="342900" marR="0" lvl="0" indent="-342900" algn="l" rtl="0">
              <a:lnSpc>
                <a:spcPct val="150000"/>
              </a:lnSpc>
              <a:spcBef>
                <a:spcPts val="1000"/>
              </a:spcBef>
              <a:spcAft>
                <a:spcPts val="0"/>
              </a:spcAft>
              <a:buClr>
                <a:srgbClr val="000000"/>
              </a:buClr>
              <a:buSzPts val="2800"/>
              <a:buFont typeface="Arial" panose="020B0604020202020204" pitchFamily="34" charset="0"/>
              <a:buChar char="•"/>
            </a:pPr>
            <a:r>
              <a:rPr lang="en-US" sz="2200" b="0" i="0" u="none" strike="noStrike" cap="none">
                <a:solidFill>
                  <a:srgbClr val="3F3F3F"/>
                </a:solidFill>
                <a:latin typeface="Open Sans"/>
                <a:ea typeface="Open Sans"/>
                <a:cs typeface="Open Sans"/>
                <a:sym typeface="Open Sans"/>
              </a:rPr>
              <a:t>Create a directory to check the status of the file</a:t>
            </a:r>
          </a:p>
          <a:p>
            <a:pPr marL="0" marR="0" lvl="0" indent="0" algn="l" rtl="0">
              <a:lnSpc>
                <a:spcPct val="150000"/>
              </a:lnSpc>
              <a:spcBef>
                <a:spcPts val="1000"/>
              </a:spcBef>
              <a:spcAft>
                <a:spcPts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2F8638A3-ECE8-20C2-DC43-E61756ED1E30}"/>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176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16" name="Text Placeholder 2">
            <a:extLst>
              <a:ext uri="{FF2B5EF4-FFF2-40B4-BE49-F238E27FC236}">
                <a16:creationId xmlns:a16="http://schemas.microsoft.com/office/drawing/2014/main" id="{11573D8F-FCB1-6A38-C38B-3F86D4C52B27}"/>
              </a:ext>
            </a:extLst>
          </p:cNvPr>
          <p:cNvSpPr>
            <a:spLocks noGrp="1"/>
          </p:cNvSpPr>
          <p:nvPr>
            <p:ph type="body" sz="quarter" idx="15"/>
          </p:nvPr>
        </p:nvSpPr>
        <p:spPr>
          <a:xfrm>
            <a:off x="1332875" y="1967907"/>
            <a:ext cx="9036000" cy="1011600"/>
          </a:xfrm>
        </p:spPr>
        <p:txBody>
          <a:bodyPr/>
          <a:lstStyle/>
          <a:p>
            <a:pPr marL="0" lvl="0" indent="0" algn="l" rtl="0">
              <a:lnSpc>
                <a:spcPct val="115000"/>
              </a:lnSpc>
              <a:spcBef>
                <a:spcPts val="0"/>
              </a:spcBef>
              <a:spcAft>
                <a:spcPts val="0"/>
              </a:spcAft>
              <a:buClr>
                <a:schemeClr val="dk1"/>
              </a:buClr>
              <a:buSzPts val="2200"/>
              <a:buFont typeface="Arial"/>
              <a:buNone/>
            </a:pPr>
            <a:r>
              <a:rPr lang="en-US" dirty="0"/>
              <a:t>Software configuration management (SCM) is a set of processes, policies, and tools that organizes the development process.</a:t>
            </a:r>
          </a:p>
        </p:txBody>
      </p:sp>
      <p:sp>
        <p:nvSpPr>
          <p:cNvPr id="22" name="Text Placeholder 2">
            <a:extLst>
              <a:ext uri="{FF2B5EF4-FFF2-40B4-BE49-F238E27FC236}">
                <a16:creationId xmlns:a16="http://schemas.microsoft.com/office/drawing/2014/main" id="{934DF752-42ED-20C4-3F9C-B91A29F8078F}"/>
              </a:ext>
            </a:extLst>
          </p:cNvPr>
          <p:cNvSpPr txBox="1">
            <a:spLocks/>
          </p:cNvSpPr>
          <p:nvPr/>
        </p:nvSpPr>
        <p:spPr>
          <a:xfrm>
            <a:off x="1311556" y="3189005"/>
            <a:ext cx="9036000" cy="1011600"/>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100000"/>
              </a:lnSpc>
              <a:spcBef>
                <a:spcPts val="0"/>
              </a:spcBef>
              <a:spcAft>
                <a:spcPts val="0"/>
              </a:spcAft>
              <a:buClr>
                <a:schemeClr val="dk1"/>
              </a:buClr>
              <a:buSzPts val="2200"/>
              <a:buFont typeface="Arial"/>
              <a:buNone/>
            </a:pPr>
            <a:r>
              <a:rPr lang="en-US" dirty="0">
                <a:solidFill>
                  <a:srgbClr val="434343"/>
                </a:solidFill>
              </a:rPr>
              <a:t>Git is a version control system for tracking changes in computer files.</a:t>
            </a:r>
            <a:endParaRPr lang="en-US" dirty="0"/>
          </a:p>
        </p:txBody>
      </p:sp>
      <p:sp>
        <p:nvSpPr>
          <p:cNvPr id="29" name="Text Placeholder 2">
            <a:extLst>
              <a:ext uri="{FF2B5EF4-FFF2-40B4-BE49-F238E27FC236}">
                <a16:creationId xmlns:a16="http://schemas.microsoft.com/office/drawing/2014/main" id="{4F44A4BE-9BAC-A61B-D210-AD3BC6772419}"/>
              </a:ext>
            </a:extLst>
          </p:cNvPr>
          <p:cNvSpPr txBox="1">
            <a:spLocks/>
          </p:cNvSpPr>
          <p:nvPr/>
        </p:nvSpPr>
        <p:spPr>
          <a:xfrm>
            <a:off x="1311556" y="4354330"/>
            <a:ext cx="9036000" cy="1011600"/>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100000"/>
              </a:lnSpc>
              <a:spcBef>
                <a:spcPts val="0"/>
              </a:spcBef>
              <a:spcAft>
                <a:spcPts val="0"/>
              </a:spcAft>
              <a:buClr>
                <a:schemeClr val="dk1"/>
              </a:buClr>
              <a:buSzPts val="2800"/>
              <a:buFont typeface="Arial"/>
              <a:buNone/>
            </a:pPr>
            <a:r>
              <a:rPr lang="en-US" dirty="0"/>
              <a:t>GitHub provides web-based git repository hosting service which provides web interface to upload files. </a:t>
            </a:r>
          </a:p>
        </p:txBody>
      </p:sp>
      <p:sp>
        <p:nvSpPr>
          <p:cNvPr id="36" name="Text Placeholder 2">
            <a:extLst>
              <a:ext uri="{FF2B5EF4-FFF2-40B4-BE49-F238E27FC236}">
                <a16:creationId xmlns:a16="http://schemas.microsoft.com/office/drawing/2014/main" id="{A830C70D-46B7-00E6-A36B-D729FB67625C}"/>
              </a:ext>
            </a:extLst>
          </p:cNvPr>
          <p:cNvSpPr txBox="1">
            <a:spLocks/>
          </p:cNvSpPr>
          <p:nvPr/>
        </p:nvSpPr>
        <p:spPr>
          <a:xfrm>
            <a:off x="1325061" y="5549961"/>
            <a:ext cx="9036000" cy="1011600"/>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115000"/>
              </a:lnSpc>
              <a:spcBef>
                <a:spcPts val="1000"/>
              </a:spcBef>
              <a:spcAft>
                <a:spcPts val="0"/>
              </a:spcAft>
              <a:buSzPts val="2800"/>
              <a:buNone/>
            </a:pPr>
            <a:r>
              <a:rPr lang="en-US" dirty="0"/>
              <a:t>The different operations of branching are create a branch, merge a branch, delete a branch, and checkout a branch.</a:t>
            </a:r>
          </a:p>
        </p:txBody>
      </p:sp>
      <p:sp>
        <p:nvSpPr>
          <p:cNvPr id="2" name="Rectangle 1" hidden="1">
            <a:extLst>
              <a:ext uri="{FF2B5EF4-FFF2-40B4-BE49-F238E27FC236}">
                <a16:creationId xmlns:a16="http://schemas.microsoft.com/office/drawing/2014/main" id="{B1066172-FABC-011A-2005-E1F7E998B2A1}"/>
              </a:ext>
            </a:extLst>
          </p:cNvPr>
          <p:cNvSpPr>
            <a:spLocks/>
          </p:cNvSpPr>
          <p:nvPr/>
        </p:nvSpPr>
        <p:spPr>
          <a:xfrm>
            <a:off x="1239953" y="627220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blue and white circle with a white circle&#10;&#10;Description automatically generated with low confidence">
            <a:extLst>
              <a:ext uri="{FF2B5EF4-FFF2-40B4-BE49-F238E27FC236}">
                <a16:creationId xmlns:a16="http://schemas.microsoft.com/office/drawing/2014/main" id="{9DB7710A-2EB5-1D6C-43D8-C3309468A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3230548"/>
            <a:ext cx="396244" cy="387931"/>
          </a:xfrm>
          <a:prstGeom prst="rect">
            <a:avLst/>
          </a:prstGeom>
        </p:spPr>
      </p:pic>
      <p:pic>
        <p:nvPicPr>
          <p:cNvPr id="5" name="Picture 4" descr="A blue and white circle with a white circle&#10;&#10;Description automatically generated with low confidence">
            <a:extLst>
              <a:ext uri="{FF2B5EF4-FFF2-40B4-BE49-F238E27FC236}">
                <a16:creationId xmlns:a16="http://schemas.microsoft.com/office/drawing/2014/main" id="{40C2FBF8-48F3-0F6F-E4E5-B58B5F70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5605199"/>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2AB21E1F-7386-0F26-36BC-FE630A6EB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4421663"/>
            <a:ext cx="396244" cy="387931"/>
          </a:xfrm>
          <a:prstGeom prst="rect">
            <a:avLst/>
          </a:prstGeom>
        </p:spPr>
      </p:pic>
      <p:pic>
        <p:nvPicPr>
          <p:cNvPr id="7" name="Picture 6" descr="A blue and white circle with a white circle&#10;&#10;Description automatically generated with low confidence">
            <a:extLst>
              <a:ext uri="{FF2B5EF4-FFF2-40B4-BE49-F238E27FC236}">
                <a16:creationId xmlns:a16="http://schemas.microsoft.com/office/drawing/2014/main" id="{F5241088-4A9B-9997-0228-060A4EE2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23" y="2010692"/>
            <a:ext cx="396244" cy="387931"/>
          </a:xfrm>
          <a:prstGeom prst="rect">
            <a:avLst/>
          </a:prstGeom>
        </p:spPr>
      </p:pic>
      <p:sp>
        <p:nvSpPr>
          <p:cNvPr id="8" name="Rectangle 7" hidden="1">
            <a:extLst>
              <a:ext uri="{FF2B5EF4-FFF2-40B4-BE49-F238E27FC236}">
                <a16:creationId xmlns:a16="http://schemas.microsoft.com/office/drawing/2014/main" id="{E4FF70AA-FD8A-3C5F-7175-BDCCE3A80205}"/>
              </a:ext>
            </a:extLst>
          </p:cNvPr>
          <p:cNvSpPr/>
          <p:nvPr/>
        </p:nvSpPr>
        <p:spPr>
          <a:xfrm>
            <a:off x="1239953" y="508316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Source Code Management</a:t>
            </a:r>
            <a:endParaRPr dirty="0"/>
          </a:p>
        </p:txBody>
      </p:sp>
      <p:grpSp>
        <p:nvGrpSpPr>
          <p:cNvPr id="285" name="Google Shape;285;p6"/>
          <p:cNvGrpSpPr/>
          <p:nvPr/>
        </p:nvGrpSpPr>
        <p:grpSpPr>
          <a:xfrm>
            <a:off x="2224827" y="2924910"/>
            <a:ext cx="12293851" cy="3964133"/>
            <a:chOff x="152400" y="1328825"/>
            <a:chExt cx="9281881" cy="2846365"/>
          </a:xfrm>
        </p:grpSpPr>
        <p:grpSp>
          <p:nvGrpSpPr>
            <p:cNvPr id="286" name="Google Shape;286;p6"/>
            <p:cNvGrpSpPr/>
            <p:nvPr/>
          </p:nvGrpSpPr>
          <p:grpSpPr>
            <a:xfrm>
              <a:off x="2898775" y="1508125"/>
              <a:ext cx="3200401" cy="2665413"/>
              <a:chOff x="2898775" y="1508125"/>
              <a:chExt cx="3200401" cy="2665413"/>
            </a:xfrm>
          </p:grpSpPr>
          <p:grpSp>
            <p:nvGrpSpPr>
              <p:cNvPr id="287" name="Google Shape;287;p6"/>
              <p:cNvGrpSpPr/>
              <p:nvPr/>
            </p:nvGrpSpPr>
            <p:grpSpPr>
              <a:xfrm>
                <a:off x="3259138" y="1508125"/>
                <a:ext cx="2479675" cy="666751"/>
                <a:chOff x="3335338" y="1508125"/>
                <a:chExt cx="2479675" cy="666751"/>
              </a:xfrm>
            </p:grpSpPr>
            <p:sp>
              <p:nvSpPr>
                <p:cNvPr id="288" name="Google Shape;288;p6"/>
                <p:cNvSpPr/>
                <p:nvPr/>
              </p:nvSpPr>
              <p:spPr>
                <a:xfrm>
                  <a:off x="5497513" y="1508125"/>
                  <a:ext cx="127000" cy="371475"/>
                </a:xfrm>
                <a:custGeom>
                  <a:avLst/>
                  <a:gdLst/>
                  <a:ahLst/>
                  <a:cxnLst/>
                  <a:rect l="l" t="t" r="r" b="b"/>
                  <a:pathLst>
                    <a:path w="80" h="234" extrusionOk="0">
                      <a:moveTo>
                        <a:pt x="80" y="96"/>
                      </a:moveTo>
                      <a:lnTo>
                        <a:pt x="80" y="234"/>
                      </a:lnTo>
                      <a:lnTo>
                        <a:pt x="0" y="139"/>
                      </a:lnTo>
                      <a:lnTo>
                        <a:pt x="0" y="0"/>
                      </a:lnTo>
                      <a:lnTo>
                        <a:pt x="80" y="96"/>
                      </a:lnTo>
                      <a:close/>
                    </a:path>
                  </a:pathLst>
                </a:custGeom>
                <a:solidFill>
                  <a:srgbClr val="525252"/>
                </a:solidFill>
                <a:ln w="9525" cap="flat" cmpd="sng">
                  <a:solidFill>
                    <a:srgbClr val="52525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89" name="Google Shape;289;p6"/>
                <p:cNvSpPr/>
                <p:nvPr/>
              </p:nvSpPr>
              <p:spPr>
                <a:xfrm>
                  <a:off x="3527425" y="1570038"/>
                  <a:ext cx="128588" cy="374650"/>
                </a:xfrm>
                <a:custGeom>
                  <a:avLst/>
                  <a:gdLst/>
                  <a:ahLst/>
                  <a:cxnLst/>
                  <a:rect l="l" t="t" r="r" b="b"/>
                  <a:pathLst>
                    <a:path w="81" h="236" extrusionOk="0">
                      <a:moveTo>
                        <a:pt x="81" y="0"/>
                      </a:moveTo>
                      <a:lnTo>
                        <a:pt x="81" y="138"/>
                      </a:lnTo>
                      <a:lnTo>
                        <a:pt x="0" y="236"/>
                      </a:lnTo>
                      <a:lnTo>
                        <a:pt x="0" y="95"/>
                      </a:lnTo>
                      <a:lnTo>
                        <a:pt x="81" y="0"/>
                      </a:lnTo>
                      <a:close/>
                    </a:path>
                  </a:pathLst>
                </a:custGeom>
                <a:solidFill>
                  <a:srgbClr val="525252"/>
                </a:solidFill>
                <a:ln w="9525" cap="flat" cmpd="sng">
                  <a:solidFill>
                    <a:srgbClr val="52525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0" name="Google Shape;290;p6"/>
                <p:cNvSpPr/>
                <p:nvPr/>
              </p:nvSpPr>
              <p:spPr>
                <a:xfrm>
                  <a:off x="5689600" y="1743075"/>
                  <a:ext cx="125413" cy="371475"/>
                </a:xfrm>
                <a:custGeom>
                  <a:avLst/>
                  <a:gdLst/>
                  <a:ahLst/>
                  <a:cxnLst/>
                  <a:rect l="l" t="t" r="r" b="b"/>
                  <a:pathLst>
                    <a:path w="79" h="234" extrusionOk="0">
                      <a:moveTo>
                        <a:pt x="79" y="95"/>
                      </a:moveTo>
                      <a:lnTo>
                        <a:pt x="79" y="234"/>
                      </a:lnTo>
                      <a:lnTo>
                        <a:pt x="0" y="138"/>
                      </a:lnTo>
                      <a:lnTo>
                        <a:pt x="0" y="0"/>
                      </a:lnTo>
                      <a:lnTo>
                        <a:pt x="79" y="95"/>
                      </a:lnTo>
                      <a:close/>
                    </a:path>
                  </a:pathLst>
                </a:custGeom>
                <a:solidFill>
                  <a:srgbClr val="525252"/>
                </a:solidFill>
                <a:ln w="9525" cap="flat" cmpd="sng">
                  <a:solidFill>
                    <a:srgbClr val="52525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1" name="Google Shape;291;p6"/>
                <p:cNvSpPr/>
                <p:nvPr/>
              </p:nvSpPr>
              <p:spPr>
                <a:xfrm>
                  <a:off x="3335338" y="1808163"/>
                  <a:ext cx="123825" cy="366713"/>
                </a:xfrm>
                <a:custGeom>
                  <a:avLst/>
                  <a:gdLst/>
                  <a:ahLst/>
                  <a:cxnLst/>
                  <a:rect l="l" t="t" r="r" b="b"/>
                  <a:pathLst>
                    <a:path w="78" h="231" extrusionOk="0">
                      <a:moveTo>
                        <a:pt x="78" y="0"/>
                      </a:moveTo>
                      <a:lnTo>
                        <a:pt x="78" y="138"/>
                      </a:lnTo>
                      <a:lnTo>
                        <a:pt x="0" y="231"/>
                      </a:lnTo>
                      <a:lnTo>
                        <a:pt x="0" y="93"/>
                      </a:lnTo>
                      <a:lnTo>
                        <a:pt x="78" y="0"/>
                      </a:lnTo>
                      <a:close/>
                    </a:path>
                  </a:pathLst>
                </a:custGeom>
                <a:solidFill>
                  <a:srgbClr val="525252"/>
                </a:solidFill>
                <a:ln w="9525" cap="flat" cmpd="sng">
                  <a:solidFill>
                    <a:srgbClr val="52525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292" name="Google Shape;292;p6"/>
              <p:cNvGrpSpPr/>
              <p:nvPr/>
            </p:nvGrpSpPr>
            <p:grpSpPr>
              <a:xfrm>
                <a:off x="2898775" y="1527175"/>
                <a:ext cx="3200401" cy="2646363"/>
                <a:chOff x="2974975" y="1527175"/>
                <a:chExt cx="3200401" cy="2646363"/>
              </a:xfrm>
            </p:grpSpPr>
            <p:sp>
              <p:nvSpPr>
                <p:cNvPr id="293" name="Google Shape;293;p6"/>
                <p:cNvSpPr/>
                <p:nvPr/>
              </p:nvSpPr>
              <p:spPr>
                <a:xfrm>
                  <a:off x="5815013" y="1527175"/>
                  <a:ext cx="360363" cy="587375"/>
                </a:xfrm>
                <a:custGeom>
                  <a:avLst/>
                  <a:gdLst/>
                  <a:ahLst/>
                  <a:cxnLst/>
                  <a:rect l="l" t="t" r="r" b="b"/>
                  <a:pathLst>
                    <a:path w="227" h="370" extrusionOk="0">
                      <a:moveTo>
                        <a:pt x="227" y="0"/>
                      </a:moveTo>
                      <a:lnTo>
                        <a:pt x="227" y="138"/>
                      </a:lnTo>
                      <a:lnTo>
                        <a:pt x="0" y="370"/>
                      </a:lnTo>
                      <a:lnTo>
                        <a:pt x="0" y="231"/>
                      </a:lnTo>
                      <a:lnTo>
                        <a:pt x="227" y="0"/>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4" name="Google Shape;294;p6"/>
                <p:cNvSpPr/>
                <p:nvPr/>
              </p:nvSpPr>
              <p:spPr>
                <a:xfrm>
                  <a:off x="2974975" y="1584325"/>
                  <a:ext cx="360363" cy="590550"/>
                </a:xfrm>
                <a:custGeom>
                  <a:avLst/>
                  <a:gdLst/>
                  <a:ahLst/>
                  <a:cxnLst/>
                  <a:rect l="l" t="t" r="r" b="b"/>
                  <a:pathLst>
                    <a:path w="227" h="372" extrusionOk="0">
                      <a:moveTo>
                        <a:pt x="227" y="234"/>
                      </a:moveTo>
                      <a:lnTo>
                        <a:pt x="227" y="372"/>
                      </a:lnTo>
                      <a:lnTo>
                        <a:pt x="0" y="139"/>
                      </a:lnTo>
                      <a:lnTo>
                        <a:pt x="0" y="0"/>
                      </a:lnTo>
                      <a:lnTo>
                        <a:pt x="227" y="234"/>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295" name="Google Shape;295;p6"/>
                <p:cNvGrpSpPr/>
                <p:nvPr/>
              </p:nvGrpSpPr>
              <p:grpSpPr>
                <a:xfrm>
                  <a:off x="3459163" y="1743075"/>
                  <a:ext cx="2230438" cy="2278063"/>
                  <a:chOff x="3459163" y="1743075"/>
                  <a:chExt cx="2230438" cy="2278063"/>
                </a:xfrm>
              </p:grpSpPr>
              <p:sp>
                <p:nvSpPr>
                  <p:cNvPr id="296" name="Google Shape;296;p6"/>
                  <p:cNvSpPr/>
                  <p:nvPr/>
                </p:nvSpPr>
                <p:spPr>
                  <a:xfrm>
                    <a:off x="3459163" y="1808163"/>
                    <a:ext cx="788988" cy="1143000"/>
                  </a:xfrm>
                  <a:custGeom>
                    <a:avLst/>
                    <a:gdLst/>
                    <a:ahLst/>
                    <a:cxnLst/>
                    <a:rect l="l" t="t" r="r" b="b"/>
                    <a:pathLst>
                      <a:path w="219" h="317" extrusionOk="0">
                        <a:moveTo>
                          <a:pt x="219" y="256"/>
                        </a:moveTo>
                        <a:cubicBezTo>
                          <a:pt x="219" y="317"/>
                          <a:pt x="219" y="317"/>
                          <a:pt x="219" y="317"/>
                        </a:cubicBezTo>
                        <a:cubicBezTo>
                          <a:pt x="218" y="312"/>
                          <a:pt x="217" y="308"/>
                          <a:pt x="216" y="303"/>
                        </a:cubicBezTo>
                        <a:cubicBezTo>
                          <a:pt x="212" y="287"/>
                          <a:pt x="207" y="271"/>
                          <a:pt x="200" y="255"/>
                        </a:cubicBezTo>
                        <a:cubicBezTo>
                          <a:pt x="193" y="239"/>
                          <a:pt x="184" y="223"/>
                          <a:pt x="174" y="208"/>
                        </a:cubicBezTo>
                        <a:cubicBezTo>
                          <a:pt x="163" y="192"/>
                          <a:pt x="151" y="177"/>
                          <a:pt x="138" y="163"/>
                        </a:cubicBezTo>
                        <a:cubicBezTo>
                          <a:pt x="124" y="149"/>
                          <a:pt x="109" y="135"/>
                          <a:pt x="92" y="121"/>
                        </a:cubicBezTo>
                        <a:cubicBezTo>
                          <a:pt x="65" y="100"/>
                          <a:pt x="34" y="80"/>
                          <a:pt x="0" y="61"/>
                        </a:cubicBezTo>
                        <a:cubicBezTo>
                          <a:pt x="0" y="0"/>
                          <a:pt x="0" y="0"/>
                          <a:pt x="0" y="0"/>
                        </a:cubicBezTo>
                        <a:cubicBezTo>
                          <a:pt x="34" y="18"/>
                          <a:pt x="65" y="38"/>
                          <a:pt x="92" y="60"/>
                        </a:cubicBezTo>
                        <a:cubicBezTo>
                          <a:pt x="109" y="73"/>
                          <a:pt x="124" y="87"/>
                          <a:pt x="138" y="102"/>
                        </a:cubicBezTo>
                        <a:cubicBezTo>
                          <a:pt x="151" y="116"/>
                          <a:pt x="163" y="131"/>
                          <a:pt x="174" y="146"/>
                        </a:cubicBezTo>
                        <a:cubicBezTo>
                          <a:pt x="184" y="162"/>
                          <a:pt x="193" y="177"/>
                          <a:pt x="200" y="193"/>
                        </a:cubicBezTo>
                        <a:cubicBezTo>
                          <a:pt x="207" y="209"/>
                          <a:pt x="212" y="225"/>
                          <a:pt x="216" y="242"/>
                        </a:cubicBezTo>
                        <a:cubicBezTo>
                          <a:pt x="217" y="246"/>
                          <a:pt x="218" y="251"/>
                          <a:pt x="219" y="256"/>
                        </a:cubicBez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7" name="Google Shape;297;p6"/>
                  <p:cNvSpPr/>
                  <p:nvPr/>
                </p:nvSpPr>
                <p:spPr>
                  <a:xfrm>
                    <a:off x="4741863" y="1743075"/>
                    <a:ext cx="947738" cy="1208088"/>
                  </a:xfrm>
                  <a:custGeom>
                    <a:avLst/>
                    <a:gdLst/>
                    <a:ahLst/>
                    <a:cxnLst/>
                    <a:rect l="l" t="t" r="r" b="b"/>
                    <a:pathLst>
                      <a:path w="263" h="335" extrusionOk="0">
                        <a:moveTo>
                          <a:pt x="263" y="0"/>
                        </a:moveTo>
                        <a:cubicBezTo>
                          <a:pt x="263" y="61"/>
                          <a:pt x="263" y="61"/>
                          <a:pt x="263" y="61"/>
                        </a:cubicBezTo>
                        <a:cubicBezTo>
                          <a:pt x="248" y="69"/>
                          <a:pt x="233" y="77"/>
                          <a:pt x="218" y="85"/>
                        </a:cubicBezTo>
                        <a:cubicBezTo>
                          <a:pt x="197" y="97"/>
                          <a:pt x="176" y="111"/>
                          <a:pt x="157" y="124"/>
                        </a:cubicBezTo>
                        <a:cubicBezTo>
                          <a:pt x="137" y="138"/>
                          <a:pt x="119" y="152"/>
                          <a:pt x="103" y="167"/>
                        </a:cubicBezTo>
                        <a:cubicBezTo>
                          <a:pt x="87" y="182"/>
                          <a:pt x="72" y="198"/>
                          <a:pt x="59" y="214"/>
                        </a:cubicBezTo>
                        <a:cubicBezTo>
                          <a:pt x="46" y="230"/>
                          <a:pt x="35" y="247"/>
                          <a:pt x="26" y="263"/>
                        </a:cubicBezTo>
                        <a:cubicBezTo>
                          <a:pt x="17" y="280"/>
                          <a:pt x="10" y="297"/>
                          <a:pt x="5" y="315"/>
                        </a:cubicBezTo>
                        <a:cubicBezTo>
                          <a:pt x="3" y="321"/>
                          <a:pt x="1" y="328"/>
                          <a:pt x="0" y="335"/>
                        </a:cubicBezTo>
                        <a:cubicBezTo>
                          <a:pt x="0" y="274"/>
                          <a:pt x="0" y="274"/>
                          <a:pt x="0" y="274"/>
                        </a:cubicBezTo>
                        <a:cubicBezTo>
                          <a:pt x="1" y="267"/>
                          <a:pt x="3" y="260"/>
                          <a:pt x="5" y="253"/>
                        </a:cubicBezTo>
                        <a:cubicBezTo>
                          <a:pt x="10" y="236"/>
                          <a:pt x="17" y="219"/>
                          <a:pt x="26" y="202"/>
                        </a:cubicBezTo>
                        <a:cubicBezTo>
                          <a:pt x="35" y="185"/>
                          <a:pt x="46" y="169"/>
                          <a:pt x="59" y="153"/>
                        </a:cubicBezTo>
                        <a:cubicBezTo>
                          <a:pt x="72" y="137"/>
                          <a:pt x="87" y="121"/>
                          <a:pt x="103" y="106"/>
                        </a:cubicBezTo>
                        <a:cubicBezTo>
                          <a:pt x="119" y="91"/>
                          <a:pt x="137" y="77"/>
                          <a:pt x="157" y="63"/>
                        </a:cubicBezTo>
                        <a:cubicBezTo>
                          <a:pt x="176" y="49"/>
                          <a:pt x="197" y="36"/>
                          <a:pt x="218" y="24"/>
                        </a:cubicBezTo>
                        <a:cubicBezTo>
                          <a:pt x="233" y="16"/>
                          <a:pt x="248" y="8"/>
                          <a:pt x="263" y="0"/>
                        </a:cubicBez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8" name="Google Shape;298;p6"/>
                  <p:cNvSpPr/>
                  <p:nvPr/>
                </p:nvSpPr>
                <p:spPr>
                  <a:xfrm>
                    <a:off x="3527425" y="3041650"/>
                    <a:ext cx="968375" cy="914400"/>
                  </a:xfrm>
                  <a:custGeom>
                    <a:avLst/>
                    <a:gdLst/>
                    <a:ahLst/>
                    <a:cxnLst/>
                    <a:rect l="l" t="t" r="r" b="b"/>
                    <a:pathLst>
                      <a:path w="269" h="254" extrusionOk="0">
                        <a:moveTo>
                          <a:pt x="269" y="0"/>
                        </a:moveTo>
                        <a:cubicBezTo>
                          <a:pt x="269" y="61"/>
                          <a:pt x="269" y="61"/>
                          <a:pt x="269" y="61"/>
                        </a:cubicBezTo>
                        <a:cubicBezTo>
                          <a:pt x="257" y="78"/>
                          <a:pt x="244" y="94"/>
                          <a:pt x="229" y="109"/>
                        </a:cubicBezTo>
                        <a:cubicBezTo>
                          <a:pt x="213" y="126"/>
                          <a:pt x="196" y="141"/>
                          <a:pt x="177" y="156"/>
                        </a:cubicBezTo>
                        <a:cubicBezTo>
                          <a:pt x="159" y="171"/>
                          <a:pt x="139" y="184"/>
                          <a:pt x="117" y="197"/>
                        </a:cubicBezTo>
                        <a:cubicBezTo>
                          <a:pt x="81" y="219"/>
                          <a:pt x="42" y="238"/>
                          <a:pt x="0" y="254"/>
                        </a:cubicBezTo>
                        <a:cubicBezTo>
                          <a:pt x="0" y="193"/>
                          <a:pt x="0" y="193"/>
                          <a:pt x="0" y="193"/>
                        </a:cubicBezTo>
                        <a:cubicBezTo>
                          <a:pt x="42" y="177"/>
                          <a:pt x="81" y="158"/>
                          <a:pt x="117" y="136"/>
                        </a:cubicBezTo>
                        <a:cubicBezTo>
                          <a:pt x="139" y="123"/>
                          <a:pt x="159" y="109"/>
                          <a:pt x="177" y="95"/>
                        </a:cubicBezTo>
                        <a:cubicBezTo>
                          <a:pt x="196" y="80"/>
                          <a:pt x="213" y="64"/>
                          <a:pt x="229" y="48"/>
                        </a:cubicBezTo>
                        <a:cubicBezTo>
                          <a:pt x="244" y="33"/>
                          <a:pt x="257" y="17"/>
                          <a:pt x="269" y="0"/>
                        </a:cubicBez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9" name="Google Shape;299;p6"/>
                  <p:cNvSpPr/>
                  <p:nvPr/>
                </p:nvSpPr>
                <p:spPr>
                  <a:xfrm>
                    <a:off x="4495800" y="3041650"/>
                    <a:ext cx="1128713" cy="979488"/>
                  </a:xfrm>
                  <a:custGeom>
                    <a:avLst/>
                    <a:gdLst/>
                    <a:ahLst/>
                    <a:cxnLst/>
                    <a:rect l="l" t="t" r="r" b="b"/>
                    <a:pathLst>
                      <a:path w="313" h="272" extrusionOk="0">
                        <a:moveTo>
                          <a:pt x="313" y="210"/>
                        </a:moveTo>
                        <a:cubicBezTo>
                          <a:pt x="313" y="272"/>
                          <a:pt x="313" y="272"/>
                          <a:pt x="313" y="272"/>
                        </a:cubicBezTo>
                        <a:cubicBezTo>
                          <a:pt x="294" y="265"/>
                          <a:pt x="275" y="257"/>
                          <a:pt x="257" y="249"/>
                        </a:cubicBezTo>
                        <a:cubicBezTo>
                          <a:pt x="231" y="238"/>
                          <a:pt x="207" y="226"/>
                          <a:pt x="183" y="213"/>
                        </a:cubicBezTo>
                        <a:cubicBezTo>
                          <a:pt x="159" y="200"/>
                          <a:pt x="137" y="186"/>
                          <a:pt x="115" y="171"/>
                        </a:cubicBezTo>
                        <a:cubicBezTo>
                          <a:pt x="94" y="156"/>
                          <a:pt x="74" y="141"/>
                          <a:pt x="56" y="124"/>
                        </a:cubicBezTo>
                        <a:cubicBezTo>
                          <a:pt x="38" y="107"/>
                          <a:pt x="21" y="89"/>
                          <a:pt x="7" y="71"/>
                        </a:cubicBezTo>
                        <a:cubicBezTo>
                          <a:pt x="5" y="67"/>
                          <a:pt x="2" y="64"/>
                          <a:pt x="0" y="61"/>
                        </a:cubicBezTo>
                        <a:cubicBezTo>
                          <a:pt x="0" y="0"/>
                          <a:pt x="0" y="0"/>
                          <a:pt x="0" y="0"/>
                        </a:cubicBezTo>
                        <a:cubicBezTo>
                          <a:pt x="2" y="3"/>
                          <a:pt x="5" y="6"/>
                          <a:pt x="7" y="9"/>
                        </a:cubicBezTo>
                        <a:cubicBezTo>
                          <a:pt x="21" y="28"/>
                          <a:pt x="38" y="46"/>
                          <a:pt x="56" y="62"/>
                        </a:cubicBezTo>
                        <a:cubicBezTo>
                          <a:pt x="74" y="79"/>
                          <a:pt x="94" y="95"/>
                          <a:pt x="115" y="110"/>
                        </a:cubicBezTo>
                        <a:cubicBezTo>
                          <a:pt x="137" y="125"/>
                          <a:pt x="159" y="139"/>
                          <a:pt x="183" y="152"/>
                        </a:cubicBezTo>
                        <a:cubicBezTo>
                          <a:pt x="207" y="165"/>
                          <a:pt x="231" y="177"/>
                          <a:pt x="257" y="188"/>
                        </a:cubicBezTo>
                        <a:cubicBezTo>
                          <a:pt x="275" y="196"/>
                          <a:pt x="294" y="203"/>
                          <a:pt x="313" y="210"/>
                        </a:cubicBez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00" name="Google Shape;300;p6"/>
                <p:cNvSpPr/>
                <p:nvPr/>
              </p:nvSpPr>
              <p:spPr>
                <a:xfrm>
                  <a:off x="2974975" y="3876675"/>
                  <a:ext cx="681038" cy="234950"/>
                </a:xfrm>
                <a:custGeom>
                  <a:avLst/>
                  <a:gdLst/>
                  <a:ahLst/>
                  <a:cxnLst/>
                  <a:rect l="l" t="t" r="r" b="b"/>
                  <a:pathLst>
                    <a:path w="429" h="148" extrusionOk="0">
                      <a:moveTo>
                        <a:pt x="429" y="7"/>
                      </a:moveTo>
                      <a:lnTo>
                        <a:pt x="429" y="148"/>
                      </a:lnTo>
                      <a:lnTo>
                        <a:pt x="0" y="139"/>
                      </a:lnTo>
                      <a:lnTo>
                        <a:pt x="0" y="0"/>
                      </a:lnTo>
                      <a:lnTo>
                        <a:pt x="429" y="7"/>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01" name="Google Shape;301;p6"/>
                <p:cNvSpPr/>
                <p:nvPr/>
              </p:nvSpPr>
              <p:spPr>
                <a:xfrm>
                  <a:off x="5497513" y="3935413"/>
                  <a:ext cx="677863" cy="238125"/>
                </a:xfrm>
                <a:custGeom>
                  <a:avLst/>
                  <a:gdLst/>
                  <a:ahLst/>
                  <a:cxnLst/>
                  <a:rect l="l" t="t" r="r" b="b"/>
                  <a:pathLst>
                    <a:path w="427" h="150" extrusionOk="0">
                      <a:moveTo>
                        <a:pt x="427" y="0"/>
                      </a:moveTo>
                      <a:lnTo>
                        <a:pt x="427" y="138"/>
                      </a:lnTo>
                      <a:lnTo>
                        <a:pt x="0" y="150"/>
                      </a:lnTo>
                      <a:lnTo>
                        <a:pt x="0" y="11"/>
                      </a:lnTo>
                      <a:lnTo>
                        <a:pt x="427" y="0"/>
                      </a:lnTo>
                      <a:close/>
                    </a:path>
                  </a:pathLst>
                </a:custGeom>
                <a:solidFill>
                  <a:srgbClr val="7B7B7B"/>
                </a:solidFill>
                <a:ln w="9525" cap="flat" cmpd="sng">
                  <a:solidFill>
                    <a:srgbClr val="7B7B7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02" name="Google Shape;302;p6"/>
              <p:cNvSpPr/>
              <p:nvPr/>
            </p:nvSpPr>
            <p:spPr>
              <a:xfrm>
                <a:off x="2898775" y="1508125"/>
                <a:ext cx="3200400" cy="2444750"/>
              </a:xfrm>
              <a:custGeom>
                <a:avLst/>
                <a:gdLst/>
                <a:ahLst/>
                <a:cxnLst/>
                <a:rect l="l" t="t" r="r" b="b"/>
                <a:pathLst>
                  <a:path w="888" h="678" extrusionOk="0">
                    <a:moveTo>
                      <a:pt x="700" y="0"/>
                    </a:moveTo>
                    <a:cubicBezTo>
                      <a:pt x="888" y="5"/>
                      <a:pt x="888" y="5"/>
                      <a:pt x="888" y="5"/>
                    </a:cubicBezTo>
                    <a:cubicBezTo>
                      <a:pt x="788" y="107"/>
                      <a:pt x="788" y="107"/>
                      <a:pt x="788" y="107"/>
                    </a:cubicBezTo>
                    <a:cubicBezTo>
                      <a:pt x="753" y="65"/>
                      <a:pt x="753" y="65"/>
                      <a:pt x="753" y="65"/>
                    </a:cubicBezTo>
                    <a:cubicBezTo>
                      <a:pt x="738" y="73"/>
                      <a:pt x="723" y="81"/>
                      <a:pt x="708" y="89"/>
                    </a:cubicBezTo>
                    <a:cubicBezTo>
                      <a:pt x="687" y="101"/>
                      <a:pt x="666" y="114"/>
                      <a:pt x="647" y="128"/>
                    </a:cubicBezTo>
                    <a:cubicBezTo>
                      <a:pt x="627" y="142"/>
                      <a:pt x="609" y="156"/>
                      <a:pt x="593" y="171"/>
                    </a:cubicBezTo>
                    <a:cubicBezTo>
                      <a:pt x="577" y="186"/>
                      <a:pt x="562" y="202"/>
                      <a:pt x="549" y="218"/>
                    </a:cubicBezTo>
                    <a:cubicBezTo>
                      <a:pt x="536" y="234"/>
                      <a:pt x="525" y="250"/>
                      <a:pt x="516" y="267"/>
                    </a:cubicBezTo>
                    <a:cubicBezTo>
                      <a:pt x="507" y="284"/>
                      <a:pt x="500" y="301"/>
                      <a:pt x="495" y="318"/>
                    </a:cubicBezTo>
                    <a:cubicBezTo>
                      <a:pt x="493" y="325"/>
                      <a:pt x="491" y="332"/>
                      <a:pt x="490" y="339"/>
                    </a:cubicBezTo>
                    <a:cubicBezTo>
                      <a:pt x="491" y="345"/>
                      <a:pt x="493" y="352"/>
                      <a:pt x="495" y="359"/>
                    </a:cubicBezTo>
                    <a:cubicBezTo>
                      <a:pt x="500" y="376"/>
                      <a:pt x="507" y="393"/>
                      <a:pt x="516" y="410"/>
                    </a:cubicBezTo>
                    <a:cubicBezTo>
                      <a:pt x="525" y="427"/>
                      <a:pt x="536" y="444"/>
                      <a:pt x="549" y="460"/>
                    </a:cubicBezTo>
                    <a:cubicBezTo>
                      <a:pt x="562" y="476"/>
                      <a:pt x="577" y="491"/>
                      <a:pt x="593" y="506"/>
                    </a:cubicBezTo>
                    <a:cubicBezTo>
                      <a:pt x="609" y="521"/>
                      <a:pt x="627" y="536"/>
                      <a:pt x="647" y="549"/>
                    </a:cubicBezTo>
                    <a:cubicBezTo>
                      <a:pt x="666" y="563"/>
                      <a:pt x="687" y="576"/>
                      <a:pt x="708" y="589"/>
                    </a:cubicBezTo>
                    <a:cubicBezTo>
                      <a:pt x="723" y="597"/>
                      <a:pt x="738" y="605"/>
                      <a:pt x="753" y="612"/>
                    </a:cubicBezTo>
                    <a:cubicBezTo>
                      <a:pt x="788" y="570"/>
                      <a:pt x="788" y="570"/>
                      <a:pt x="788" y="570"/>
                    </a:cubicBezTo>
                    <a:cubicBezTo>
                      <a:pt x="888" y="673"/>
                      <a:pt x="888" y="673"/>
                      <a:pt x="888" y="673"/>
                    </a:cubicBezTo>
                    <a:cubicBezTo>
                      <a:pt x="700" y="678"/>
                      <a:pt x="700" y="678"/>
                      <a:pt x="700" y="678"/>
                    </a:cubicBezTo>
                    <a:cubicBezTo>
                      <a:pt x="735" y="635"/>
                      <a:pt x="735" y="635"/>
                      <a:pt x="735" y="635"/>
                    </a:cubicBezTo>
                    <a:cubicBezTo>
                      <a:pt x="716" y="628"/>
                      <a:pt x="697" y="621"/>
                      <a:pt x="679" y="613"/>
                    </a:cubicBezTo>
                    <a:cubicBezTo>
                      <a:pt x="653" y="602"/>
                      <a:pt x="629" y="590"/>
                      <a:pt x="605" y="577"/>
                    </a:cubicBezTo>
                    <a:cubicBezTo>
                      <a:pt x="581" y="564"/>
                      <a:pt x="559" y="550"/>
                      <a:pt x="537" y="535"/>
                    </a:cubicBezTo>
                    <a:cubicBezTo>
                      <a:pt x="516" y="520"/>
                      <a:pt x="496" y="504"/>
                      <a:pt x="478" y="487"/>
                    </a:cubicBezTo>
                    <a:cubicBezTo>
                      <a:pt x="460" y="471"/>
                      <a:pt x="443" y="453"/>
                      <a:pt x="429" y="434"/>
                    </a:cubicBezTo>
                    <a:cubicBezTo>
                      <a:pt x="427" y="431"/>
                      <a:pt x="424" y="428"/>
                      <a:pt x="422" y="425"/>
                    </a:cubicBezTo>
                    <a:cubicBezTo>
                      <a:pt x="410" y="442"/>
                      <a:pt x="397" y="458"/>
                      <a:pt x="382" y="473"/>
                    </a:cubicBezTo>
                    <a:cubicBezTo>
                      <a:pt x="366" y="489"/>
                      <a:pt x="349" y="505"/>
                      <a:pt x="330" y="520"/>
                    </a:cubicBezTo>
                    <a:cubicBezTo>
                      <a:pt x="312" y="534"/>
                      <a:pt x="292" y="548"/>
                      <a:pt x="270" y="561"/>
                    </a:cubicBezTo>
                    <a:cubicBezTo>
                      <a:pt x="234" y="583"/>
                      <a:pt x="195" y="602"/>
                      <a:pt x="153" y="618"/>
                    </a:cubicBezTo>
                    <a:cubicBezTo>
                      <a:pt x="189" y="660"/>
                      <a:pt x="189" y="660"/>
                      <a:pt x="189" y="660"/>
                    </a:cubicBezTo>
                    <a:cubicBezTo>
                      <a:pt x="0" y="657"/>
                      <a:pt x="0" y="657"/>
                      <a:pt x="0" y="657"/>
                    </a:cubicBezTo>
                    <a:cubicBezTo>
                      <a:pt x="100" y="554"/>
                      <a:pt x="100" y="554"/>
                      <a:pt x="100" y="554"/>
                    </a:cubicBezTo>
                    <a:cubicBezTo>
                      <a:pt x="134" y="594"/>
                      <a:pt x="134" y="594"/>
                      <a:pt x="134" y="594"/>
                    </a:cubicBezTo>
                    <a:cubicBezTo>
                      <a:pt x="168" y="576"/>
                      <a:pt x="199" y="556"/>
                      <a:pt x="226" y="534"/>
                    </a:cubicBezTo>
                    <a:cubicBezTo>
                      <a:pt x="243" y="521"/>
                      <a:pt x="258" y="507"/>
                      <a:pt x="272" y="493"/>
                    </a:cubicBezTo>
                    <a:cubicBezTo>
                      <a:pt x="285" y="478"/>
                      <a:pt x="297" y="463"/>
                      <a:pt x="308" y="448"/>
                    </a:cubicBezTo>
                    <a:cubicBezTo>
                      <a:pt x="318" y="433"/>
                      <a:pt x="327" y="417"/>
                      <a:pt x="334" y="401"/>
                    </a:cubicBezTo>
                    <a:cubicBezTo>
                      <a:pt x="341" y="385"/>
                      <a:pt x="346" y="369"/>
                      <a:pt x="350" y="353"/>
                    </a:cubicBezTo>
                    <a:cubicBezTo>
                      <a:pt x="351" y="348"/>
                      <a:pt x="352" y="343"/>
                      <a:pt x="353" y="339"/>
                    </a:cubicBezTo>
                    <a:cubicBezTo>
                      <a:pt x="352" y="334"/>
                      <a:pt x="351" y="329"/>
                      <a:pt x="350" y="325"/>
                    </a:cubicBezTo>
                    <a:cubicBezTo>
                      <a:pt x="346" y="308"/>
                      <a:pt x="341" y="292"/>
                      <a:pt x="334" y="276"/>
                    </a:cubicBezTo>
                    <a:cubicBezTo>
                      <a:pt x="327" y="260"/>
                      <a:pt x="318" y="245"/>
                      <a:pt x="308" y="229"/>
                    </a:cubicBezTo>
                    <a:cubicBezTo>
                      <a:pt x="297" y="214"/>
                      <a:pt x="285" y="199"/>
                      <a:pt x="272" y="185"/>
                    </a:cubicBezTo>
                    <a:cubicBezTo>
                      <a:pt x="258" y="170"/>
                      <a:pt x="243" y="156"/>
                      <a:pt x="226" y="143"/>
                    </a:cubicBezTo>
                    <a:cubicBezTo>
                      <a:pt x="199" y="121"/>
                      <a:pt x="168" y="101"/>
                      <a:pt x="134" y="83"/>
                    </a:cubicBezTo>
                    <a:cubicBezTo>
                      <a:pt x="100" y="124"/>
                      <a:pt x="100" y="124"/>
                      <a:pt x="100" y="124"/>
                    </a:cubicBezTo>
                    <a:cubicBezTo>
                      <a:pt x="0" y="21"/>
                      <a:pt x="0" y="21"/>
                      <a:pt x="0" y="21"/>
                    </a:cubicBezTo>
                    <a:cubicBezTo>
                      <a:pt x="189" y="17"/>
                      <a:pt x="189" y="17"/>
                      <a:pt x="189" y="17"/>
                    </a:cubicBezTo>
                    <a:cubicBezTo>
                      <a:pt x="153" y="59"/>
                      <a:pt x="153" y="59"/>
                      <a:pt x="153" y="59"/>
                    </a:cubicBezTo>
                    <a:cubicBezTo>
                      <a:pt x="195" y="76"/>
                      <a:pt x="234" y="95"/>
                      <a:pt x="270" y="116"/>
                    </a:cubicBezTo>
                    <a:cubicBezTo>
                      <a:pt x="292" y="129"/>
                      <a:pt x="312" y="143"/>
                      <a:pt x="330" y="158"/>
                    </a:cubicBezTo>
                    <a:cubicBezTo>
                      <a:pt x="349" y="172"/>
                      <a:pt x="366" y="188"/>
                      <a:pt x="382" y="204"/>
                    </a:cubicBezTo>
                    <a:cubicBezTo>
                      <a:pt x="397" y="220"/>
                      <a:pt x="410" y="236"/>
                      <a:pt x="422" y="253"/>
                    </a:cubicBezTo>
                    <a:cubicBezTo>
                      <a:pt x="424" y="249"/>
                      <a:pt x="427" y="246"/>
                      <a:pt x="429" y="243"/>
                    </a:cubicBezTo>
                    <a:cubicBezTo>
                      <a:pt x="443" y="224"/>
                      <a:pt x="460" y="207"/>
                      <a:pt x="478" y="190"/>
                    </a:cubicBezTo>
                    <a:cubicBezTo>
                      <a:pt x="496" y="173"/>
                      <a:pt x="516" y="157"/>
                      <a:pt x="537" y="142"/>
                    </a:cubicBezTo>
                    <a:cubicBezTo>
                      <a:pt x="559" y="127"/>
                      <a:pt x="581" y="113"/>
                      <a:pt x="605" y="100"/>
                    </a:cubicBezTo>
                    <a:cubicBezTo>
                      <a:pt x="629" y="87"/>
                      <a:pt x="653" y="75"/>
                      <a:pt x="679" y="64"/>
                    </a:cubicBezTo>
                    <a:cubicBezTo>
                      <a:pt x="697" y="56"/>
                      <a:pt x="716" y="49"/>
                      <a:pt x="735" y="42"/>
                    </a:cubicBezTo>
                    <a:lnTo>
                      <a:pt x="70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303" name="Google Shape;303;p6"/>
            <p:cNvSpPr txBox="1"/>
            <p:nvPr/>
          </p:nvSpPr>
          <p:spPr>
            <a:xfrm>
              <a:off x="152400" y="1328825"/>
              <a:ext cx="2581200" cy="30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Work together in teams</a:t>
              </a:r>
              <a:endParaRPr sz="1400" b="0" i="0" u="none" strike="noStrike" cap="none">
                <a:solidFill>
                  <a:schemeClr val="tx1">
                    <a:lumMod val="75000"/>
                    <a:lumOff val="25000"/>
                  </a:schemeClr>
                </a:solidFill>
                <a:latin typeface="Arial"/>
                <a:ea typeface="Arial"/>
                <a:cs typeface="Arial"/>
                <a:sym typeface="Arial"/>
              </a:endParaRPr>
            </a:p>
          </p:txBody>
        </p:sp>
        <p:sp>
          <p:nvSpPr>
            <p:cNvPr id="304" name="Google Shape;304;p6"/>
            <p:cNvSpPr txBox="1"/>
            <p:nvPr/>
          </p:nvSpPr>
          <p:spPr>
            <a:xfrm>
              <a:off x="6767281" y="1373685"/>
              <a:ext cx="2667000" cy="30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Version history</a:t>
              </a:r>
              <a:endParaRPr sz="1400" b="0" i="0" u="none" strike="noStrike" cap="none">
                <a:solidFill>
                  <a:srgbClr val="000000"/>
                </a:solidFill>
                <a:latin typeface="Arial"/>
                <a:ea typeface="Arial"/>
                <a:cs typeface="Arial"/>
                <a:sym typeface="Arial"/>
              </a:endParaRPr>
            </a:p>
          </p:txBody>
        </p:sp>
        <p:sp>
          <p:nvSpPr>
            <p:cNvPr id="305" name="Google Shape;305;p6"/>
            <p:cNvSpPr txBox="1"/>
            <p:nvPr/>
          </p:nvSpPr>
          <p:spPr>
            <a:xfrm>
              <a:off x="152400" y="3865890"/>
              <a:ext cx="2581200" cy="30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Generate release notes</a:t>
              </a:r>
              <a:endParaRPr sz="1400" b="0" i="0" u="none" strike="noStrike" cap="none">
                <a:solidFill>
                  <a:srgbClr val="000000"/>
                </a:solidFill>
                <a:latin typeface="Arial"/>
                <a:ea typeface="Arial"/>
                <a:cs typeface="Arial"/>
                <a:sym typeface="Arial"/>
              </a:endParaRPr>
            </a:p>
          </p:txBody>
        </p:sp>
        <p:sp>
          <p:nvSpPr>
            <p:cNvPr id="306" name="Google Shape;306;p6"/>
            <p:cNvSpPr txBox="1"/>
            <p:nvPr/>
          </p:nvSpPr>
          <p:spPr>
            <a:xfrm>
              <a:off x="6757299" y="3815930"/>
              <a:ext cx="2667000" cy="30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Backup of code</a:t>
              </a:r>
              <a:endParaRPr sz="2200" b="0" i="0" u="none" strike="noStrike" cap="none">
                <a:solidFill>
                  <a:srgbClr val="3F3F3F"/>
                </a:solidFill>
                <a:latin typeface="Open Sans"/>
                <a:ea typeface="Open Sans"/>
                <a:cs typeface="Open Sans"/>
                <a:sym typeface="Open Sans"/>
              </a:endParaRPr>
            </a:p>
          </p:txBody>
        </p:sp>
      </p:grpSp>
      <p:sp>
        <p:nvSpPr>
          <p:cNvPr id="307" name="Google Shape;307;p6"/>
          <p:cNvSpPr txBox="1"/>
          <p:nvPr/>
        </p:nvSpPr>
        <p:spPr>
          <a:xfrm>
            <a:off x="3975651" y="1550504"/>
            <a:ext cx="785191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are some benefits of Source Code Management:</a:t>
            </a:r>
            <a:endParaRPr sz="2200" b="0" i="0" u="none" strike="noStrike" cap="none">
              <a:solidFill>
                <a:srgbClr val="3F3F3F"/>
              </a:solidFill>
              <a:latin typeface="Open Sans"/>
              <a:ea typeface="Open Sans"/>
              <a:cs typeface="Open Sans"/>
              <a:sym typeface="Open Sans"/>
            </a:endParaRPr>
          </a:p>
        </p:txBody>
      </p:sp>
      <p:pic>
        <p:nvPicPr>
          <p:cNvPr id="308" name="Google Shape;308;p6" descr="History free icon" title="History free icon"/>
          <p:cNvPicPr preferRelativeResize="0"/>
          <p:nvPr/>
        </p:nvPicPr>
        <p:blipFill rotWithShape="1">
          <a:blip r:embed="rId3">
            <a:alphaModFix/>
          </a:blip>
          <a:srcRect/>
          <a:stretch/>
        </p:blipFill>
        <p:spPr>
          <a:xfrm>
            <a:off x="10346653" y="2902452"/>
            <a:ext cx="563480" cy="563480"/>
          </a:xfrm>
          <a:prstGeom prst="rect">
            <a:avLst/>
          </a:prstGeom>
          <a:noFill/>
          <a:ln>
            <a:noFill/>
          </a:ln>
        </p:spPr>
      </p:pic>
      <p:pic>
        <p:nvPicPr>
          <p:cNvPr id="309" name="Google Shape;309;p6" descr="Refresh free icon" title="Refresh free icon"/>
          <p:cNvPicPr preferRelativeResize="0"/>
          <p:nvPr/>
        </p:nvPicPr>
        <p:blipFill rotWithShape="1">
          <a:blip r:embed="rId4">
            <a:alphaModFix/>
            <a:duotone>
              <a:schemeClr val="accent1">
                <a:shade val="45000"/>
                <a:satMod val="135000"/>
              </a:schemeClr>
              <a:prstClr val="white"/>
            </a:duotone>
          </a:blip>
          <a:srcRect/>
          <a:stretch/>
        </p:blipFill>
        <p:spPr>
          <a:xfrm>
            <a:off x="10346653" y="6324408"/>
            <a:ext cx="499814" cy="499814"/>
          </a:xfrm>
          <a:prstGeom prst="rect">
            <a:avLst/>
          </a:prstGeom>
          <a:noFill/>
          <a:ln>
            <a:noFill/>
          </a:ln>
        </p:spPr>
      </p:pic>
      <p:pic>
        <p:nvPicPr>
          <p:cNvPr id="310" name="Google Shape;310;p6" descr="Group free icon" title="Group free icon"/>
          <p:cNvPicPr preferRelativeResize="0"/>
          <p:nvPr/>
        </p:nvPicPr>
        <p:blipFill rotWithShape="1">
          <a:blip r:embed="rId5">
            <a:alphaModFix/>
            <a:duotone>
              <a:schemeClr val="accent5">
                <a:shade val="45000"/>
                <a:satMod val="135000"/>
              </a:schemeClr>
              <a:prstClr val="white"/>
            </a:duotone>
          </a:blip>
          <a:srcRect/>
          <a:stretch/>
        </p:blipFill>
        <p:spPr>
          <a:xfrm>
            <a:off x="1866543" y="2824500"/>
            <a:ext cx="499814" cy="499814"/>
          </a:xfrm>
          <a:prstGeom prst="rect">
            <a:avLst/>
          </a:prstGeom>
          <a:noFill/>
          <a:ln>
            <a:noFill/>
          </a:ln>
        </p:spPr>
      </p:pic>
      <p:pic>
        <p:nvPicPr>
          <p:cNvPr id="311" name="Google Shape;311;p6"/>
          <p:cNvPicPr preferRelativeResize="0"/>
          <p:nvPr/>
        </p:nvPicPr>
        <p:blipFill rotWithShape="1">
          <a:blip r:embed="rId6">
            <a:alphaModFix/>
            <a:duotone>
              <a:prstClr val="black"/>
              <a:schemeClr val="accent5">
                <a:tint val="45000"/>
                <a:satMod val="400000"/>
              </a:schemeClr>
            </a:duotone>
            <a:extLst>
              <a:ext uri="{BEBA8EAE-BF5A-486C-A8C5-ECC9F3942E4B}">
                <a14:imgProps xmlns:a14="http://schemas.microsoft.com/office/drawing/2010/main">
                  <a14:imgLayer r:embed="rId7">
                    <a14:imgEffect>
                      <a14:saturation sat="0"/>
                    </a14:imgEffect>
                  </a14:imgLayer>
                </a14:imgProps>
              </a:ext>
            </a:extLst>
          </a:blip>
          <a:srcRect/>
          <a:stretch/>
        </p:blipFill>
        <p:spPr>
          <a:xfrm>
            <a:off x="1720538" y="6240880"/>
            <a:ext cx="720020" cy="720020"/>
          </a:xfrm>
          <a:prstGeom prst="rect">
            <a:avLst/>
          </a:prstGeom>
          <a:noFill/>
          <a:ln>
            <a:noFill/>
          </a:ln>
        </p:spPr>
      </p:pic>
      <p:sp>
        <p:nvSpPr>
          <p:cNvPr id="5" name="Brandline_LVC">
            <a:extLst>
              <a:ext uri="{FF2B5EF4-FFF2-40B4-BE49-F238E27FC236}">
                <a16:creationId xmlns:a16="http://schemas.microsoft.com/office/drawing/2014/main" id="{0F50EE22-7519-5877-28CA-93FEFDAED204}"/>
              </a:ext>
            </a:extLst>
          </p:cNvPr>
          <p:cNvSpPr/>
          <p:nvPr/>
        </p:nvSpPr>
        <p:spPr>
          <a:xfrm>
            <a:off x="5245100" y="816324"/>
            <a:ext cx="5780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sym typeface="Open Sans"/>
              </a:rPr>
              <a:t>Git</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sym typeface="Open Sans"/>
              </a:rPr>
              <a:t>GitLab</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sym typeface="Open Sans"/>
              </a:rPr>
              <a:t>Bitbucket</a:t>
            </a: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sym typeface="Open Sans"/>
              </a:rPr>
              <a:t>GitHub</a:t>
            </a: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sym typeface="Open Sans"/>
              </a:rPr>
              <a:t>Which one of the following is designed for professional teams to collaborate on source code and guide the development process?</a:t>
            </a:r>
            <a:endParaRPr lang="en-US" dirty="0"/>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a:t>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r>
              <a:rPr lang="en-US" dirty="0"/>
              <a:t> C</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lnSpcReduction="10000"/>
          </a:bodyPr>
          <a:lstStyle/>
          <a:p>
            <a:pPr lvl="0"/>
            <a:r>
              <a:rPr lang="en-US" dirty="0">
                <a:sym typeface="Open Sans"/>
              </a:rPr>
              <a:t>Bitbucket is the Git repository management solution designed for professional teams. It provides a central place for managing git repositories, collaborate on source code, and guide the development process.</a:t>
            </a:r>
            <a:endParaRPr lang="en-US" dirty="0"/>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sym typeface="Open Sans"/>
              </a:rPr>
              <a:t>GitHub</a:t>
            </a:r>
            <a:endParaRPr lang="en-US" dirty="0"/>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Bitbucket</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sym typeface="Open Sans"/>
              </a:rPr>
              <a:t>GitLab</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sym typeface="Open Sans"/>
              </a:rPr>
              <a:t>Git</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a:t>1</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sym typeface="Open Sans"/>
              </a:rPr>
              <a:t>Which one of the following is designed for professional teams to collaborate on source code and guide the development process?</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sym typeface="Open Sans"/>
              </a:rPr>
              <a:t>Command: git branch –b &lt;branch-name&gt;</a:t>
            </a:r>
            <a:endParaRPr lang="en-US" dirty="0">
              <a:sym typeface="Arial"/>
            </a:endParaRP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sym typeface="Open Sans"/>
              </a:rPr>
              <a:t>Command: git checkout –b &lt;branch-name&gt;</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sym typeface="Open Sans"/>
              </a:rPr>
              <a:t>Command: git checkout &lt;branch-name&gt;</a:t>
            </a:r>
            <a:endParaRPr lang="en-US" dirty="0">
              <a:sym typeface="Arial"/>
            </a:endParaRP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sym typeface="Open Sans"/>
              </a:rPr>
              <a:t>Command: git branch &lt;branch-name&gt;</a:t>
            </a:r>
            <a:endParaRPr lang="en-US" dirty="0">
              <a:sym typeface="Arial"/>
            </a:endParaRP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Which of the following Git commands allows to switch to a newly created branch?</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pPr lvl="0"/>
            <a:r>
              <a:rPr lang="en-US" dirty="0"/>
              <a:t>2</a:t>
            </a:r>
          </a:p>
        </p:txBody>
      </p:sp>
    </p:spTree>
    <p:extLst>
      <p:ext uri="{BB962C8B-B14F-4D97-AF65-F5344CB8AC3E}">
        <p14:creationId xmlns:p14="http://schemas.microsoft.com/office/powerpoint/2010/main" val="2396250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marL="457200" indent="-228600">
              <a:lnSpc>
                <a:spcPct val="90000"/>
              </a:lnSpc>
              <a:spcBef>
                <a:spcPts val="1000"/>
              </a:spcBef>
              <a:buSzPts val="2800"/>
            </a:pPr>
            <a:r>
              <a:rPr lang="en-US" dirty="0"/>
              <a:t>B</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marL="0" lvl="0" indent="0" algn="l" rtl="0">
              <a:lnSpc>
                <a:spcPct val="90000"/>
              </a:lnSpc>
              <a:spcBef>
                <a:spcPts val="1000"/>
              </a:spcBef>
              <a:spcAft>
                <a:spcPts val="0"/>
              </a:spcAft>
              <a:buSzPts val="2800"/>
              <a:buFont typeface="Arial"/>
              <a:buNone/>
            </a:pPr>
            <a:r>
              <a:rPr lang="en-US" dirty="0"/>
              <a:t>git checkout –b &lt;branch-name&gt; is used to switch to a newly created branch.</a:t>
            </a: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Command: git branch &lt;branch-name&gt;</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Command: git checkout &lt;branch-name&gt;</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Command: git checkout –b &lt;branch-name&gt;</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Command: git branch –b &lt;branch-name&gt;</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2</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Which of the following Git commands allows to switch to a newly created branch?</a:t>
            </a:r>
          </a:p>
        </p:txBody>
      </p:sp>
    </p:spTree>
    <p:extLst>
      <p:ext uri="{BB962C8B-B14F-4D97-AF65-F5344CB8AC3E}">
        <p14:creationId xmlns:p14="http://schemas.microsoft.com/office/powerpoint/2010/main" val="1237098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sym typeface="Open Sans"/>
              </a:rPr>
              <a:t>Recording changes to a file or a set of files over time</a:t>
            </a:r>
            <a:endParaRPr lang="en-US" dirty="0">
              <a:sym typeface="Arial"/>
            </a:endParaRP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sym typeface="Open Sans"/>
              </a:rPr>
              <a:t>Identifying who made the changes and when</a:t>
            </a:r>
            <a:endParaRPr lang="en-US" dirty="0">
              <a:sym typeface="Arial"/>
            </a:endParaRP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sym typeface="Open Sans"/>
              </a:rPr>
              <a:t>Comparing and reverting to a previous state</a:t>
            </a:r>
            <a:endParaRPr lang="en-US" dirty="0">
              <a:sym typeface="Arial"/>
            </a:endParaRP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sym typeface="Open Sans"/>
              </a:rPr>
              <a:t>All of the above</a:t>
            </a:r>
            <a:endParaRPr lang="en-US" dirty="0">
              <a:sym typeface="Arial"/>
            </a:endParaRP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What are the characteristics of a version control system?</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3</a:t>
            </a:r>
          </a:p>
        </p:txBody>
      </p:sp>
    </p:spTree>
    <p:extLst>
      <p:ext uri="{BB962C8B-B14F-4D97-AF65-F5344CB8AC3E}">
        <p14:creationId xmlns:p14="http://schemas.microsoft.com/office/powerpoint/2010/main" val="2893999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r>
              <a:rPr lang="en-US" dirty="0"/>
              <a:t>D</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sym typeface="Open Sans"/>
              </a:rPr>
              <a:t>A version control system allows you to record changes to a file or a set of files over time, identify who made the changes and when, and compare and revert to a previous state.</a:t>
            </a:r>
            <a:endParaRPr lang="en-US" dirty="0"/>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All of the above</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Comparing and reverting to a previous state</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Identifying who made the changes and when</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Recording changes to a file or a set of files over time</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3</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What are the characteristics of a version control system?</a:t>
            </a:r>
          </a:p>
        </p:txBody>
      </p:sp>
    </p:spTree>
    <p:extLst>
      <p:ext uri="{BB962C8B-B14F-4D97-AF65-F5344CB8AC3E}">
        <p14:creationId xmlns:p14="http://schemas.microsoft.com/office/powerpoint/2010/main" val="3489059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normAutofit/>
          </a:bodyPr>
          <a:lstStyle/>
          <a:p>
            <a:pPr lvl="0"/>
            <a:r>
              <a:rPr lang="en-US" dirty="0">
                <a:sym typeface="Open Sans"/>
              </a:rPr>
              <a:t>User, System, and Global</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normAutofit/>
          </a:bodyPr>
          <a:lstStyle/>
          <a:p>
            <a:pPr lvl="0"/>
            <a:r>
              <a:rPr lang="en-US" dirty="0">
                <a:sym typeface="Open Sans"/>
              </a:rPr>
              <a:t>System, Global, and User</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sym typeface="Open Sans"/>
              </a:rPr>
              <a:t>System, Global, and Local</a:t>
            </a:r>
            <a:endParaRPr lang="en-US" dirty="0">
              <a:sym typeface="Arial"/>
            </a:endParaRP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sym typeface="Open Sans"/>
              </a:rPr>
              <a:t>Global, User, and Repository</a:t>
            </a: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sym typeface="Open Sans"/>
              </a:rPr>
              <a:t>What are the three levels of configurations available in Git?</a:t>
            </a:r>
            <a:endParaRPr lang="en-US" dirty="0"/>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4</a:t>
            </a:r>
          </a:p>
        </p:txBody>
      </p:sp>
    </p:spTree>
    <p:extLst>
      <p:ext uri="{BB962C8B-B14F-4D97-AF65-F5344CB8AC3E}">
        <p14:creationId xmlns:p14="http://schemas.microsoft.com/office/powerpoint/2010/main" val="3192769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C</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sym typeface="Open Sans"/>
              </a:rPr>
              <a:t>The three levels of configurations available in Git are System, Global, and Local.</a:t>
            </a:r>
            <a:endParaRPr lang="en-US" dirty="0"/>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sym typeface="Open Sans"/>
              </a:rPr>
              <a:t>Global, User, and Repository</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sym typeface="Open Sans"/>
              </a:rPr>
              <a:t>System, Global, and Local</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normAutofit/>
          </a:bodyPr>
          <a:lstStyle/>
          <a:p>
            <a:pPr lvl="0"/>
            <a:r>
              <a:rPr lang="en-US" dirty="0">
                <a:sym typeface="Open Sans"/>
              </a:rPr>
              <a:t>System, Global, and User</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normAutofit/>
          </a:bodyPr>
          <a:lstStyle/>
          <a:p>
            <a:pPr lvl="0"/>
            <a:r>
              <a:rPr lang="en-US" dirty="0">
                <a:sym typeface="Open Sans"/>
              </a:rPr>
              <a:t>User, System, and Global</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4</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sym typeface="Open Sans"/>
              </a:rPr>
              <a:t>What are the three levels of configurations available in Git?</a:t>
            </a:r>
            <a:endParaRPr lang="en-US" dirty="0"/>
          </a:p>
        </p:txBody>
      </p:sp>
    </p:spTree>
    <p:extLst>
      <p:ext uri="{BB962C8B-B14F-4D97-AF65-F5344CB8AC3E}">
        <p14:creationId xmlns:p14="http://schemas.microsoft.com/office/powerpoint/2010/main" val="2511885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normAutofit/>
          </a:bodyPr>
          <a:lstStyle/>
          <a:p>
            <a:pPr lvl="0"/>
            <a:r>
              <a:rPr lang="en-US" dirty="0">
                <a:sym typeface="Open Sans"/>
              </a:rPr>
              <a:t>git branch &lt;branch name&gt; </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normAutofit/>
          </a:bodyPr>
          <a:lstStyle/>
          <a:p>
            <a:pPr lvl="0"/>
            <a:r>
              <a:rPr lang="en-US" dirty="0">
                <a:sym typeface="Open Sans"/>
              </a:rPr>
              <a:t>git branch</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sym typeface="Open Sans"/>
              </a:rPr>
              <a:t>git checkout &lt;branch name&gt;</a:t>
            </a:r>
            <a:endParaRPr lang="en-US" dirty="0">
              <a:sym typeface="Arial"/>
            </a:endParaRP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sym typeface="Open Sans"/>
              </a:rPr>
              <a:t>git merge &lt;branch name&gt;</a:t>
            </a:r>
            <a:endParaRPr lang="en-US" dirty="0">
              <a:sym typeface="Arial"/>
            </a:endParaRP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sym typeface="Open Sans"/>
              </a:rPr>
              <a:t>Which command helps to </a:t>
            </a:r>
            <a:r>
              <a:rPr lang="en-US" dirty="0"/>
              <a:t>l</a:t>
            </a:r>
            <a:r>
              <a:rPr lang="en-US" dirty="0">
                <a:sym typeface="Open Sans"/>
              </a:rPr>
              <a:t>ist all branches in the current repository?</a:t>
            </a:r>
            <a:endParaRPr lang="en-US" dirty="0">
              <a:sym typeface="Arial"/>
            </a:endParaRP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5</a:t>
            </a:r>
          </a:p>
        </p:txBody>
      </p:sp>
    </p:spTree>
    <p:extLst>
      <p:ext uri="{BB962C8B-B14F-4D97-AF65-F5344CB8AC3E}">
        <p14:creationId xmlns:p14="http://schemas.microsoft.com/office/powerpoint/2010/main" val="140496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Source Code Management</a:t>
            </a:r>
            <a:endParaRPr dirty="0"/>
          </a:p>
        </p:txBody>
      </p:sp>
      <p:grpSp>
        <p:nvGrpSpPr>
          <p:cNvPr id="2" name="Group 1">
            <a:extLst>
              <a:ext uri="{FF2B5EF4-FFF2-40B4-BE49-F238E27FC236}">
                <a16:creationId xmlns:a16="http://schemas.microsoft.com/office/drawing/2014/main" id="{BBE0718D-C8FE-C0FB-BCDD-0970EFA3280F}"/>
              </a:ext>
            </a:extLst>
          </p:cNvPr>
          <p:cNvGrpSpPr/>
          <p:nvPr/>
        </p:nvGrpSpPr>
        <p:grpSpPr>
          <a:xfrm>
            <a:off x="2712279" y="2468659"/>
            <a:ext cx="10831442" cy="5262020"/>
            <a:chOff x="1871237" y="2468659"/>
            <a:chExt cx="11890041" cy="5262020"/>
          </a:xfrm>
        </p:grpSpPr>
        <p:sp>
          <p:nvSpPr>
            <p:cNvPr id="318" name="Google Shape;318;p7"/>
            <p:cNvSpPr/>
            <p:nvPr/>
          </p:nvSpPr>
          <p:spPr>
            <a:xfrm>
              <a:off x="1871237" y="2818870"/>
              <a:ext cx="4405800" cy="4405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19" name="Google Shape;319;p7"/>
            <p:cNvSpPr/>
            <p:nvPr/>
          </p:nvSpPr>
          <p:spPr>
            <a:xfrm>
              <a:off x="5395912" y="3173932"/>
              <a:ext cx="501884" cy="457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320" name="Google Shape;320;p7"/>
            <p:cNvSpPr/>
            <p:nvPr/>
          </p:nvSpPr>
          <p:spPr>
            <a:xfrm>
              <a:off x="5395912" y="6336525"/>
              <a:ext cx="501884" cy="457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321" name="Google Shape;321;p7"/>
            <p:cNvSpPr/>
            <p:nvPr/>
          </p:nvSpPr>
          <p:spPr>
            <a:xfrm>
              <a:off x="5984956" y="4144844"/>
              <a:ext cx="501884"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322" name="Google Shape;322;p7"/>
            <p:cNvSpPr/>
            <p:nvPr/>
          </p:nvSpPr>
          <p:spPr>
            <a:xfrm>
              <a:off x="6007816" y="5215446"/>
              <a:ext cx="501884" cy="457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323" name="Google Shape;323;p7"/>
            <p:cNvSpPr txBox="1"/>
            <p:nvPr/>
          </p:nvSpPr>
          <p:spPr>
            <a:xfrm>
              <a:off x="4909268" y="2468659"/>
              <a:ext cx="8820288"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Commit often</a:t>
              </a:r>
              <a:endParaRPr sz="1400" b="0" i="0" u="none" strike="noStrike" cap="none">
                <a:solidFill>
                  <a:srgbClr val="000000"/>
                </a:solidFill>
                <a:latin typeface="Arial"/>
                <a:ea typeface="Arial"/>
                <a:cs typeface="Arial"/>
                <a:sym typeface="Arial"/>
              </a:endParaRPr>
            </a:p>
          </p:txBody>
        </p:sp>
        <p:sp>
          <p:nvSpPr>
            <p:cNvPr id="324" name="Google Shape;324;p7"/>
            <p:cNvSpPr txBox="1"/>
            <p:nvPr/>
          </p:nvSpPr>
          <p:spPr>
            <a:xfrm>
              <a:off x="6547185" y="4133364"/>
              <a:ext cx="7160148" cy="5027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Make detailed notes</a:t>
              </a:r>
              <a:endParaRPr sz="2200" b="0" i="0" u="none" strike="noStrike" cap="none">
                <a:solidFill>
                  <a:srgbClr val="3F3F3F"/>
                </a:solidFill>
                <a:latin typeface="Open Sans"/>
                <a:ea typeface="Open Sans"/>
                <a:cs typeface="Open Sans"/>
                <a:sym typeface="Open Sans"/>
              </a:endParaRPr>
            </a:p>
          </p:txBody>
        </p:sp>
        <p:sp>
          <p:nvSpPr>
            <p:cNvPr id="325" name="Google Shape;325;p7"/>
            <p:cNvSpPr txBox="1"/>
            <p:nvPr/>
          </p:nvSpPr>
          <p:spPr>
            <a:xfrm>
              <a:off x="6549835" y="5222158"/>
              <a:ext cx="7211443" cy="3854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Review changes before committing</a:t>
              </a:r>
              <a:endParaRPr sz="2200" b="0" i="0" u="none" strike="noStrike" cap="none">
                <a:solidFill>
                  <a:srgbClr val="3F3F3F"/>
                </a:solidFill>
                <a:latin typeface="Open Sans"/>
                <a:ea typeface="Open Sans"/>
                <a:cs typeface="Open Sans"/>
                <a:sym typeface="Open Sans"/>
              </a:endParaRPr>
            </a:p>
          </p:txBody>
        </p:sp>
        <p:sp>
          <p:nvSpPr>
            <p:cNvPr id="326" name="Google Shape;326;p7"/>
            <p:cNvSpPr txBox="1"/>
            <p:nvPr/>
          </p:nvSpPr>
          <p:spPr>
            <a:xfrm>
              <a:off x="6007827" y="6349716"/>
              <a:ext cx="7721729" cy="3854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Use branches</a:t>
              </a:r>
              <a:endParaRPr sz="2200" b="0" i="0" u="none" strike="noStrike" cap="none">
                <a:solidFill>
                  <a:srgbClr val="3F3F3F"/>
                </a:solidFill>
                <a:latin typeface="Open Sans"/>
                <a:ea typeface="Open Sans"/>
                <a:cs typeface="Open Sans"/>
                <a:sym typeface="Open Sans"/>
              </a:endParaRPr>
            </a:p>
          </p:txBody>
        </p:sp>
        <p:sp>
          <p:nvSpPr>
            <p:cNvPr id="327" name="Google Shape;327;p7"/>
            <p:cNvSpPr/>
            <p:nvPr/>
          </p:nvSpPr>
          <p:spPr>
            <a:xfrm>
              <a:off x="3956842" y="2590270"/>
              <a:ext cx="501884" cy="457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328" name="Google Shape;328;p7"/>
            <p:cNvSpPr/>
            <p:nvPr/>
          </p:nvSpPr>
          <p:spPr>
            <a:xfrm>
              <a:off x="4020118" y="7016792"/>
              <a:ext cx="501884" cy="457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329" name="Google Shape;329;p7"/>
            <p:cNvSpPr txBox="1"/>
            <p:nvPr/>
          </p:nvSpPr>
          <p:spPr>
            <a:xfrm>
              <a:off x="6068405" y="3173932"/>
              <a:ext cx="7661152" cy="4025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Ensure that the user is working on the latest version</a:t>
              </a:r>
              <a:endParaRPr sz="2200" b="0" i="0" u="none" strike="noStrike" cap="none">
                <a:solidFill>
                  <a:srgbClr val="3F3F3F"/>
                </a:solidFill>
                <a:latin typeface="Open Sans"/>
                <a:ea typeface="Open Sans"/>
                <a:cs typeface="Open Sans"/>
                <a:sym typeface="Open Sans"/>
              </a:endParaRPr>
            </a:p>
          </p:txBody>
        </p:sp>
        <p:sp>
          <p:nvSpPr>
            <p:cNvPr id="330" name="Google Shape;330;p7"/>
            <p:cNvSpPr txBox="1"/>
            <p:nvPr/>
          </p:nvSpPr>
          <p:spPr>
            <a:xfrm>
              <a:off x="4909268" y="7190195"/>
              <a:ext cx="8852010" cy="5404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Agree on a workflow</a:t>
              </a:r>
              <a:endParaRPr sz="2200" b="0" i="0" u="none" strike="noStrike" cap="none">
                <a:solidFill>
                  <a:srgbClr val="3F3F3F"/>
                </a:solidFill>
                <a:latin typeface="Open Sans"/>
                <a:ea typeface="Open Sans"/>
                <a:cs typeface="Open Sans"/>
                <a:sym typeface="Open Sans"/>
              </a:endParaRPr>
            </a:p>
          </p:txBody>
        </p:sp>
        <p:pic>
          <p:nvPicPr>
            <p:cNvPr id="331" name="Google Shape;331;p7"/>
            <p:cNvPicPr preferRelativeResize="0"/>
            <p:nvPr/>
          </p:nvPicPr>
          <p:blipFill rotWithShape="1">
            <a:blip r:embed="rId3">
              <a:alphaModFix/>
            </a:blip>
            <a:srcRect/>
            <a:stretch/>
          </p:blipFill>
          <p:spPr>
            <a:xfrm>
              <a:off x="3647162" y="3949044"/>
              <a:ext cx="1262106" cy="1177532"/>
            </a:xfrm>
            <a:prstGeom prst="rect">
              <a:avLst/>
            </a:prstGeom>
            <a:noFill/>
            <a:ln>
              <a:noFill/>
            </a:ln>
          </p:spPr>
        </p:pic>
        <p:sp>
          <p:nvSpPr>
            <p:cNvPr id="332" name="Google Shape;332;p7"/>
            <p:cNvSpPr txBox="1"/>
            <p:nvPr/>
          </p:nvSpPr>
          <p:spPr>
            <a:xfrm>
              <a:off x="2467924" y="5298361"/>
              <a:ext cx="3455100" cy="100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Best practices of Source Code Management</a:t>
              </a:r>
              <a:endParaRPr sz="2200" b="0" i="0" u="none" strike="noStrike" cap="none">
                <a:solidFill>
                  <a:schemeClr val="tx1">
                    <a:lumMod val="75000"/>
                    <a:lumOff val="25000"/>
                  </a:schemeClr>
                </a:solidFill>
                <a:latin typeface="Open Sans"/>
                <a:ea typeface="Open Sans"/>
                <a:cs typeface="Open Sans"/>
                <a:sym typeface="Open Sans"/>
              </a:endParaRPr>
            </a:p>
          </p:txBody>
        </p:sp>
      </p:grpSp>
      <p:sp>
        <p:nvSpPr>
          <p:cNvPr id="6" name="Brandline_LVC">
            <a:extLst>
              <a:ext uri="{FF2B5EF4-FFF2-40B4-BE49-F238E27FC236}">
                <a16:creationId xmlns:a16="http://schemas.microsoft.com/office/drawing/2014/main" id="{3E8D4A6D-EAF4-026F-1067-6D9C8D9C6B3F}"/>
              </a:ext>
            </a:extLst>
          </p:cNvPr>
          <p:cNvSpPr/>
          <p:nvPr/>
        </p:nvSpPr>
        <p:spPr>
          <a:xfrm>
            <a:off x="5245100" y="816324"/>
            <a:ext cx="5780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B</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t>The command git branch l</a:t>
            </a:r>
            <a:r>
              <a:rPr lang="en-US" dirty="0">
                <a:sym typeface="Open Sans"/>
              </a:rPr>
              <a:t>ists all branches in the current repository.</a:t>
            </a:r>
            <a:endParaRPr lang="en-US" dirty="0">
              <a:sym typeface="Arial"/>
            </a:endParaRP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git merge &lt;branch name&gt;</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git checkout &lt;branch name&gt;</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normAutofit/>
          </a:bodyPr>
          <a:lstStyle/>
          <a:p>
            <a:pPr lvl="0"/>
            <a:r>
              <a:rPr lang="en-US" dirty="0">
                <a:sym typeface="Open Sans"/>
              </a:rPr>
              <a:t>git branch</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normAutofit/>
          </a:bodyPr>
          <a:lstStyle/>
          <a:p>
            <a:pPr lvl="0"/>
            <a:r>
              <a:rPr lang="en-US" dirty="0">
                <a:sym typeface="Open Sans"/>
              </a:rPr>
              <a:t>git branch &lt;branch name&gt; </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5</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sym typeface="Open Sans"/>
              </a:rPr>
              <a:t>Which command helps to </a:t>
            </a:r>
            <a:r>
              <a:rPr lang="en-US" dirty="0"/>
              <a:t>l</a:t>
            </a:r>
            <a:r>
              <a:rPr lang="en-US" dirty="0">
                <a:sym typeface="Open Sans"/>
              </a:rPr>
              <a:t>ist all branches in the current repository?</a:t>
            </a:r>
            <a:endParaRPr lang="en-US" dirty="0">
              <a:sym typeface="Arial"/>
            </a:endParaRPr>
          </a:p>
        </p:txBody>
      </p:sp>
    </p:spTree>
    <p:extLst>
      <p:ext uri="{BB962C8B-B14F-4D97-AF65-F5344CB8AC3E}">
        <p14:creationId xmlns:p14="http://schemas.microsoft.com/office/powerpoint/2010/main" val="3983749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50472D-A4F2-AECE-D983-2A2539A4B722}"/>
              </a:ext>
            </a:extLst>
          </p:cNvPr>
          <p:cNvSpPr>
            <a:spLocks noGrp="1"/>
          </p:cNvSpPr>
          <p:nvPr>
            <p:ph type="body" idx="10"/>
          </p:nvPr>
        </p:nvSpPr>
        <p:spPr>
          <a:xfrm>
            <a:off x="0" y="4114800"/>
            <a:ext cx="16256001" cy="914400"/>
          </a:xfrm>
        </p:spPr>
        <p:txBody>
          <a:bodyPr/>
          <a:lstStyle/>
          <a:p>
            <a:r>
              <a:rPr lang="en-US" dirty="0"/>
              <a:t>Thank You</a:t>
            </a:r>
            <a:endParaRPr lang="en-IN" dirty="0"/>
          </a:p>
        </p:txBody>
      </p:sp>
    </p:spTree>
    <p:extLst>
      <p:ext uri="{BB962C8B-B14F-4D97-AF65-F5344CB8AC3E}">
        <p14:creationId xmlns:p14="http://schemas.microsoft.com/office/powerpoint/2010/main" val="352663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Source Code Management: Tools</a:t>
            </a:r>
            <a:endParaRPr dirty="0"/>
          </a:p>
        </p:txBody>
      </p:sp>
      <p:sp>
        <p:nvSpPr>
          <p:cNvPr id="339" name="Google Shape;339;p8"/>
          <p:cNvSpPr/>
          <p:nvPr/>
        </p:nvSpPr>
        <p:spPr>
          <a:xfrm>
            <a:off x="3659020" y="1662905"/>
            <a:ext cx="8937961" cy="3657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Some of the preferred tools for Source Code Management are:</a:t>
            </a:r>
            <a:endParaRPr sz="1400" b="0" i="0" u="none" strike="noStrike" cap="none">
              <a:solidFill>
                <a:schemeClr val="tx1">
                  <a:lumMod val="75000"/>
                  <a:lumOff val="25000"/>
                </a:schemeClr>
              </a:solidFill>
              <a:latin typeface="Arial"/>
              <a:ea typeface="Arial"/>
              <a:cs typeface="Arial"/>
              <a:sym typeface="Arial"/>
            </a:endParaRPr>
          </a:p>
        </p:txBody>
      </p:sp>
      <p:pic>
        <p:nvPicPr>
          <p:cNvPr id="340" name="Google Shape;340;p8" descr="Git | Jenkins plugin"/>
          <p:cNvPicPr preferRelativeResize="0"/>
          <p:nvPr/>
        </p:nvPicPr>
        <p:blipFill rotWithShape="1">
          <a:blip r:embed="rId3">
            <a:alphaModFix/>
          </a:blip>
          <a:srcRect/>
          <a:stretch/>
        </p:blipFill>
        <p:spPr>
          <a:xfrm>
            <a:off x="2823150" y="3329500"/>
            <a:ext cx="3314700" cy="1390650"/>
          </a:xfrm>
          <a:prstGeom prst="rect">
            <a:avLst/>
          </a:prstGeom>
          <a:noFill/>
          <a:ln>
            <a:noFill/>
          </a:ln>
        </p:spPr>
      </p:pic>
      <p:pic>
        <p:nvPicPr>
          <p:cNvPr id="341" name="Google Shape;341;p8" descr="Bitbucket | The Git solution for professional teams"/>
          <p:cNvPicPr preferRelativeResize="0"/>
          <p:nvPr/>
        </p:nvPicPr>
        <p:blipFill rotWithShape="1">
          <a:blip r:embed="rId4">
            <a:alphaModFix/>
          </a:blip>
          <a:srcRect/>
          <a:stretch/>
        </p:blipFill>
        <p:spPr>
          <a:xfrm>
            <a:off x="3010165" y="6343952"/>
            <a:ext cx="4160224" cy="599672"/>
          </a:xfrm>
          <a:prstGeom prst="rect">
            <a:avLst/>
          </a:prstGeom>
          <a:noFill/>
          <a:ln>
            <a:noFill/>
          </a:ln>
        </p:spPr>
      </p:pic>
      <p:pic>
        <p:nvPicPr>
          <p:cNvPr id="342" name="Google Shape;342;p8"/>
          <p:cNvPicPr preferRelativeResize="0"/>
          <p:nvPr/>
        </p:nvPicPr>
        <p:blipFill rotWithShape="1">
          <a:blip r:embed="rId5">
            <a:alphaModFix/>
          </a:blip>
          <a:srcRect l="3166" t="3757" r="2759" b="3150"/>
          <a:stretch/>
        </p:blipFill>
        <p:spPr>
          <a:xfrm>
            <a:off x="10466172" y="2866768"/>
            <a:ext cx="1816443" cy="2162432"/>
          </a:xfrm>
          <a:prstGeom prst="rect">
            <a:avLst/>
          </a:prstGeom>
          <a:noFill/>
          <a:ln>
            <a:noFill/>
          </a:ln>
        </p:spPr>
      </p:pic>
      <p:pic>
        <p:nvPicPr>
          <p:cNvPr id="343" name="Google Shape;343;p8"/>
          <p:cNvPicPr preferRelativeResize="0"/>
          <p:nvPr/>
        </p:nvPicPr>
        <p:blipFill rotWithShape="1">
          <a:blip r:embed="rId6">
            <a:alphaModFix/>
          </a:blip>
          <a:srcRect/>
          <a:stretch/>
        </p:blipFill>
        <p:spPr>
          <a:xfrm>
            <a:off x="10029136" y="5440680"/>
            <a:ext cx="3153805" cy="1806543"/>
          </a:xfrm>
          <a:prstGeom prst="rect">
            <a:avLst/>
          </a:prstGeom>
          <a:noFill/>
          <a:ln>
            <a:noFill/>
          </a:ln>
        </p:spPr>
      </p:pic>
      <p:sp>
        <p:nvSpPr>
          <p:cNvPr id="5" name="Brandline_LVC">
            <a:extLst>
              <a:ext uri="{FF2B5EF4-FFF2-40B4-BE49-F238E27FC236}">
                <a16:creationId xmlns:a16="http://schemas.microsoft.com/office/drawing/2014/main" id="{5896A34E-9B4B-43C1-4F7C-AAE2EF523FC6}"/>
              </a:ext>
            </a:extLst>
          </p:cNvPr>
          <p:cNvSpPr/>
          <p:nvPr/>
        </p:nvSpPr>
        <p:spPr>
          <a:xfrm>
            <a:off x="4533900" y="816324"/>
            <a:ext cx="718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9" ma:contentTypeDescription="Create a new document." ma:contentTypeScope="" ma:versionID="99a969dbe1a5d2894e5f64b9b6e891c1">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d7cb80969cc45e5da17a79280264caad"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22D365-0A3E-44D7-A56F-2253B417E5D9}">
  <ds:schemaRefs>
    <ds:schemaRef ds:uri="http://schemas.microsoft.com/office/infopath/2007/PartnerControls"/>
    <ds:schemaRef ds:uri="http://www.w3.org/XML/1998/namespace"/>
    <ds:schemaRef ds:uri="http://schemas.openxmlformats.org/package/2006/metadata/core-properties"/>
    <ds:schemaRef ds:uri="236ee7c7-7e1f-44c3-af88-3b258280f106"/>
    <ds:schemaRef ds:uri="http://purl.org/dc/dcmitype/"/>
    <ds:schemaRef ds:uri="http://purl.org/dc/elements/1.1/"/>
    <ds:schemaRef ds:uri="http://schemas.microsoft.com/office/2006/documentManagement/types"/>
    <ds:schemaRef ds:uri="461d6144-fa1a-4092-829f-c84f3e3efa94"/>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5E081B8-FD02-4E82-8617-B6A5062F90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1d6144-fa1a-4092-829f-c84f3e3efa94"/>
    <ds:schemaRef ds:uri="236ee7c7-7e1f-44c3-af88-3b258280f1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AD23-B525-4805-B110-53DD45238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332</TotalTime>
  <Words>6586</Words>
  <Application>Microsoft Office PowerPoint</Application>
  <PresentationFormat>Custom</PresentationFormat>
  <Paragraphs>761</Paragraphs>
  <Slides>81</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Arial</vt:lpstr>
      <vt:lpstr>Calibri</vt:lpstr>
      <vt:lpstr>Courier New</vt:lpstr>
      <vt:lpstr>Open Sans</vt:lpstr>
      <vt:lpstr>Poppins</vt:lpstr>
      <vt:lpstr>Proxima Nova</vt:lpstr>
      <vt:lpstr>Roboto</vt:lpstr>
      <vt:lpstr>2023_LVC</vt:lpstr>
      <vt:lpstr>PowerPoint Presentation</vt:lpstr>
      <vt:lpstr>PowerPoint Presentation</vt:lpstr>
      <vt:lpstr>A Day in the Life of a Full Stack Developer</vt:lpstr>
      <vt:lpstr>PowerPoint Presentation</vt:lpstr>
      <vt:lpstr>PowerPoint Presentation</vt:lpstr>
      <vt:lpstr>Source Code Management</vt:lpstr>
      <vt:lpstr>Source Code Management</vt:lpstr>
      <vt:lpstr>Source Code Management</vt:lpstr>
      <vt:lpstr>Source Code Management: Tools</vt:lpstr>
      <vt:lpstr>Definition of Version Control Systems</vt:lpstr>
      <vt:lpstr>Benefits of Version Control System</vt:lpstr>
      <vt:lpstr>What Is Git?</vt:lpstr>
      <vt:lpstr>What Is GitHub?</vt:lpstr>
      <vt:lpstr>What Is Bitbucket?</vt:lpstr>
      <vt:lpstr>What Is GitLab?</vt:lpstr>
      <vt:lpstr>PowerPoint Presentation</vt:lpstr>
      <vt:lpstr>Git</vt:lpstr>
      <vt:lpstr>Features of Git</vt:lpstr>
      <vt:lpstr>Features of Git</vt:lpstr>
      <vt:lpstr>Advantages of Git</vt:lpstr>
      <vt:lpstr>Lifecycle of Git</vt:lpstr>
      <vt:lpstr>Who Uses Git?</vt:lpstr>
      <vt:lpstr>Basic Git Commands </vt:lpstr>
      <vt:lpstr>Basic Git Commands </vt:lpstr>
      <vt:lpstr>Basic Git Commands </vt:lpstr>
      <vt:lpstr>Basic Git Commands </vt:lpstr>
      <vt:lpstr>Basic Git Commands </vt:lpstr>
      <vt:lpstr>Basic Git Commands </vt:lpstr>
      <vt:lpstr>PowerPoint Presentation</vt:lpstr>
      <vt:lpstr>GitHub</vt:lpstr>
      <vt:lpstr>Features of GitHub</vt:lpstr>
      <vt:lpstr>Who Uses GitHub?</vt:lpstr>
      <vt:lpstr>Git vs. GitHub</vt:lpstr>
      <vt:lpstr>Git Workflow</vt:lpstr>
      <vt:lpstr>Characteristics of Github Repository</vt:lpstr>
      <vt:lpstr>Git Configuration Level</vt:lpstr>
      <vt:lpstr>Create and Clone a GitHub Repository</vt:lpstr>
      <vt:lpstr>Assisted Practice: Guidelines</vt:lpstr>
      <vt:lpstr>PowerPoint Presentation</vt:lpstr>
      <vt:lpstr>Fork, Push, and Pull in Git</vt:lpstr>
      <vt:lpstr>Fork, Push, and Pull in Git</vt:lpstr>
      <vt:lpstr>Pushing and Pulling in Git</vt:lpstr>
      <vt:lpstr>Create a Pull Request in Git</vt:lpstr>
      <vt:lpstr>Assisted Practice: Guidelines</vt:lpstr>
      <vt:lpstr>Push file to GitHub Repository</vt:lpstr>
      <vt:lpstr>Assisted Practice: Guidelines</vt:lpstr>
      <vt:lpstr>PowerPoint Presentation</vt:lpstr>
      <vt:lpstr>Introduction to Branches</vt:lpstr>
      <vt:lpstr>Purpose of Branches in Git</vt:lpstr>
      <vt:lpstr>Different Operations in Branching</vt:lpstr>
      <vt:lpstr>Branch Commands</vt:lpstr>
      <vt:lpstr>Create a Branch in Git</vt:lpstr>
      <vt:lpstr>Assisted Practice: Guidelines</vt:lpstr>
      <vt:lpstr>PowerPoint Presentation</vt:lpstr>
      <vt:lpstr>Switching Branches in Git</vt:lpstr>
      <vt:lpstr>Switching Branches in Git</vt:lpstr>
      <vt:lpstr>Switching Branches in Git</vt:lpstr>
      <vt:lpstr>Switching Branches in Git</vt:lpstr>
      <vt:lpstr>Switching Branches in Git</vt:lpstr>
      <vt:lpstr>Assisted Practice: Guidelines</vt:lpstr>
      <vt:lpstr>PowerPoint Presentation</vt:lpstr>
      <vt:lpstr>Merging Branches in Git</vt:lpstr>
      <vt:lpstr>Merging Branches in Git</vt:lpstr>
      <vt:lpstr>Status of a file in Git</vt:lpstr>
      <vt:lpstr>Merging Branches in Git</vt:lpstr>
      <vt:lpstr>Assisted Practice: Guidelines</vt:lpstr>
      <vt:lpstr>Check the Status of a File</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Ravi Tulsiani</cp:lastModifiedBy>
  <cp:revision>16</cp:revision>
  <dcterms:created xsi:type="dcterms:W3CDTF">2023-05-19T12:36:11Z</dcterms:created>
  <dcterms:modified xsi:type="dcterms:W3CDTF">2023-12-07T14:33:17Z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ies>
</file>